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7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7070B4B-4D5A-4CF6-8A48-A69E6EDB8DF5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53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171D7584-1DF4-4FCF-9A13-1C543F66B88E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51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5740F130-AB36-43CA-ABF2-C6C488EAA524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Slika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Slika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Slika 75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Slika 76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sl-SI" sz="6000">
                <a:solidFill>
                  <a:srgbClr val="000000"/>
                </a:solidFill>
                <a:latin typeface="Calibri Light"/>
              </a:rPr>
              <a:t>Click to edit the title text formatUredite slog naslova matrice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8/30/15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166F08C-2276-478A-909B-FE61607C1EF7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l-SI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l-SI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l-SI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l-SI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l-SI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l-SI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l-SI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400">
                <a:solidFill>
                  <a:srgbClr val="000000"/>
                </a:solidFill>
                <a:latin typeface="Calibri Light"/>
              </a:rPr>
              <a:t>Click to edit the title text formatUredite slog naslova matrice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800">
                <a:solidFill>
                  <a:srgbClr val="000000"/>
                </a:solidFill>
                <a:latin typeface="Calibri"/>
              </a:rPr>
              <a:t>Seventh Outline LevelUredite sloge besedila matrice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sl-SI" sz="2400">
                <a:solidFill>
                  <a:srgbClr val="000000"/>
                </a:solidFill>
                <a:latin typeface="Calibri"/>
              </a:rPr>
              <a:t>Druga raven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sl-SI" sz="2000">
                <a:solidFill>
                  <a:srgbClr val="000000"/>
                </a:solidFill>
                <a:latin typeface="Calibri"/>
              </a:rPr>
              <a:t>Tretja raven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sl-SI">
                <a:solidFill>
                  <a:srgbClr val="000000"/>
                </a:solidFill>
                <a:latin typeface="Calibri"/>
              </a:rPr>
              <a:t>Četrta raven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sl-SI">
                <a:solidFill>
                  <a:srgbClr val="000000"/>
                </a:solidFill>
                <a:latin typeface="Calibri"/>
              </a:rPr>
              <a:t>Peta raven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8/30/15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FB33B80-07F1-4E03-9A81-F9D286CE5B9C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645920" y="200196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sl-SI" sz="6000" b="1">
                <a:solidFill>
                  <a:srgbClr val="000000"/>
                </a:solidFill>
                <a:latin typeface="Calibri Light"/>
              </a:rPr>
              <a:t>NAVODILA ZA   IZDELAVO    
POWER POINTA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000" b="1">
                <a:solidFill>
                  <a:srgbClr val="000000"/>
                </a:solidFill>
                <a:latin typeface="Calibri Light"/>
              </a:rPr>
              <a:t>Zvočni in video posnetki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-"/>
            </a:pPr>
            <a:r>
              <a:rPr lang="sl-SI" sz="2400">
                <a:solidFill>
                  <a:srgbClr val="000000"/>
                </a:solidFill>
                <a:latin typeface="Calibri"/>
              </a:rPr>
              <a:t>brez nasilja, slabšalnih besed (kletvic…)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sl-SI" sz="2400">
                <a:solidFill>
                  <a:srgbClr val="000000"/>
                </a:solidFill>
                <a:latin typeface="Calibri"/>
              </a:rPr>
              <a:t>trajanje posnetka do 60 sekund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sl-SI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sl-SI" sz="2400">
                <a:solidFill>
                  <a:srgbClr val="000000"/>
                </a:solidFill>
                <a:latin typeface="Calibri"/>
              </a:rPr>
              <a:t>(</a:t>
            </a:r>
            <a:r>
              <a:rPr lang="sl-SI" sz="2400">
                <a:solidFill>
                  <a:srgbClr val="FF0000"/>
                </a:solidFill>
                <a:latin typeface="Calibri"/>
              </a:rPr>
              <a:t>bodi pozoren – trajanje predstavitve 5 min, posnetek 1 min; lahko na koncu – za učitelje</a:t>
            </a:r>
            <a:r>
              <a:rPr lang="sl-SI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sl-SI" sz="2400" b="1">
                <a:solidFill>
                  <a:srgbClr val="000000"/>
                </a:solidFill>
                <a:latin typeface="Calibri"/>
              </a:rPr>
              <a:t>Primer:</a:t>
            </a:r>
            <a:r>
              <a:rPr lang="sl-SI" sz="24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r>
              <a:rPr lang="en-US" sz="2200">
                <a:solidFill>
                  <a:srgbClr val="000000"/>
                </a:solidFill>
                <a:latin typeface="Calibri"/>
              </a:rPr>
              <a:t>Človeška ribica je poskrbela za pravi čudež</a:t>
            </a:r>
            <a:r>
              <a:rPr lang="sl-SI" sz="2200">
                <a:solidFill>
                  <a:srgbClr val="000000"/>
                </a:solidFill>
                <a:latin typeface="Calibri"/>
              </a:rPr>
              <a:t>. Povzeto 27. 8. 2015 s spletne strani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https://www.youtube.com/watch?v=COtTqNd-20E.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365040"/>
            <a:ext cx="115214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000" b="1">
                <a:solidFill>
                  <a:srgbClr val="000000"/>
                </a:solidFill>
                <a:latin typeface="Calibri Light"/>
              </a:rPr>
              <a:t>Viri in literatura</a:t>
            </a:r>
            <a:r>
              <a:rPr lang="sl-SI" sz="4000">
                <a:solidFill>
                  <a:srgbClr val="000000"/>
                </a:solidFill>
                <a:latin typeface="Calibri Light"/>
              </a:rPr>
              <a:t>
</a:t>
            </a:r>
            <a:r>
              <a:rPr lang="sl-SI" sz="2300">
                <a:solidFill>
                  <a:srgbClr val="000000"/>
                </a:solidFill>
                <a:latin typeface="Calibri Light"/>
              </a:rPr>
              <a:t>(Navedeno na zadnjem diapozitivu po abecednem vrtsnem redu avtorjev)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838080" y="1825560"/>
            <a:ext cx="10515240" cy="4849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sl-SI" sz="2800">
                <a:solidFill>
                  <a:srgbClr val="0000FF"/>
                </a:solidFill>
                <a:latin typeface="Calibri"/>
              </a:rPr>
              <a:t>KNJIGA Z ENIM AVTORJEM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Elementi: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avtor,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naslov dela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, kraj izdaje, založba, leto izdaje.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Primer: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KLADNIK, D.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Sto slovenskih krajev.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Ljubljana: Prešernova družba, 1994.</a:t>
            </a:r>
            <a:endParaRPr/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0000"/>
                </a:solidFill>
                <a:latin typeface="Calibri"/>
              </a:rPr>
              <a:t>  </a:t>
            </a:r>
            <a:endParaRPr/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Calibri"/>
              </a:rPr>
              <a:t>  </a:t>
            </a:r>
            <a:r>
              <a:rPr lang="en-US" sz="2800">
                <a:solidFill>
                  <a:srgbClr val="0000FF"/>
                </a:solidFill>
                <a:latin typeface="Calibri"/>
              </a:rPr>
              <a:t>KNJIGA Z DVEMA ALI TREMI AVTORJI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Elementi: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avtorji,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naslov dela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, kraj izdaje, založba, leto izdaje.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Primer: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KOCIJAN, G., ŠIMENC, S.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Slovensko slovstvo skozi stoletja.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0000"/>
                </a:solidFill>
                <a:latin typeface="Calibri"/>
              </a:rPr>
              <a:t>              Ljubljana: Mladinska knjiga, 1994.</a:t>
            </a:r>
            <a:endParaRPr/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89960" y="548640"/>
            <a:ext cx="11397240" cy="2371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Calibri"/>
              </a:rPr>
              <a:t>KNJIGA Z VEČ KOT TREMI AVTORJI  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Elementi: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navedemo samo prvega avtorja in dodamo latinsko kratico et al. </a:t>
            </a:r>
            <a:r>
              <a:rPr lang="en-US" sz="2200" b="1">
                <a:solidFill>
                  <a:srgbClr val="000000"/>
                </a:solidFill>
                <a:latin typeface="Calibri"/>
              </a:rPr>
              <a:t>ali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 pa citiramo kot “knjigo brez avtorja”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Primer: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BARLE, A. et al.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Uvod v sociologijo.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Ljubljana: DZS, 1998.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489960" y="3114720"/>
            <a:ext cx="11397240" cy="2371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CC"/>
                </a:solidFill>
                <a:latin typeface="Calibri"/>
              </a:rPr>
              <a:t>KNJIGA BREZ AVTORJA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Elementi: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naslov dela,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 kraj izdaje:,založba, leto izdaje.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Primer: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Svetovna geografija: enciklopedija za vedoželjne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. Ljubljana: Prešernova družba, 2005.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48640" y="738360"/>
            <a:ext cx="11127600" cy="2462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CC"/>
                </a:solidFill>
                <a:latin typeface="Calibri"/>
              </a:rPr>
              <a:t>ČLANEK IZ SERIJSKE PUBLIKACIJE (časopisi, revije)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Elementi: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avtor(ji), naslov članka,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naslov serijske publikacije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, letnik, letnica,  </a:t>
            </a:r>
            <a:endParaRPr/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0000"/>
                </a:solidFill>
                <a:latin typeface="Calibri"/>
              </a:rPr>
              <a:t>                  številka in strani članka. </a:t>
            </a:r>
            <a:endParaRPr/>
          </a:p>
          <a:p>
            <a:endParaRPr/>
          </a:p>
          <a:p>
            <a:r>
              <a:rPr lang="en-US" sz="2200" b="1">
                <a:solidFill>
                  <a:srgbClr val="000000"/>
                </a:solidFill>
                <a:latin typeface="Calibri"/>
              </a:rPr>
              <a:t>Primer: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KOVÁŘ, B. Spletna stran Mariborske knjižnice.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Šolska knjižnica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, XIII (2003) 2, str. 74-80.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640080" y="4093920"/>
            <a:ext cx="8935920" cy="1483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Calibri"/>
              </a:rPr>
              <a:t>CD-ROM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Elementi: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avtor,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naslov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, vrsta medija, kraj, založba, letnica.</a:t>
            </a:r>
            <a:endParaRPr/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0000"/>
                </a:solidFill>
                <a:latin typeface="Calibri"/>
              </a:rPr>
              <a:t>Primer: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AMON, T. </a:t>
            </a:r>
            <a:r>
              <a:rPr lang="en-US" sz="2200" i="1">
                <a:solidFill>
                  <a:srgbClr val="000000"/>
                </a:solidFill>
                <a:latin typeface="Calibri"/>
              </a:rPr>
              <a:t>Živa celica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 [CD-ROM]. Ljubljana: DZS, 1994.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911880" y="567360"/>
            <a:ext cx="10426680" cy="42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Calibri"/>
              </a:rPr>
              <a:t>SPLETNA STRAN</a:t>
            </a:r>
            <a:endParaRPr/>
          </a:p>
          <a:p>
            <a:r>
              <a:rPr lang="en-US" sz="2200" b="1">
                <a:solidFill>
                  <a:srgbClr val="000000"/>
                </a:solidFill>
                <a:latin typeface="Calibri"/>
              </a:rPr>
              <a:t>Elementi: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avtor (če je znan) naslov, letnico in datum nastanka dokumenta, URL naslov, datum, ko smo dokument uporabili.</a:t>
            </a:r>
            <a:endParaRPr/>
          </a:p>
          <a:p>
            <a:endParaRPr/>
          </a:p>
          <a:p>
            <a:r>
              <a:rPr lang="en-US" sz="2200" b="1">
                <a:solidFill>
                  <a:srgbClr val="000000"/>
                </a:solidFill>
                <a:latin typeface="Calibri"/>
              </a:rPr>
              <a:t>Primer: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Človeška ribica je poskrbela za pravi čudež. Povzeto 13. 5. 2015 s spletne strani https://www.youtube.com/watch?v=COtTqNd-20E.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000" b="1">
                <a:solidFill>
                  <a:srgbClr val="000000"/>
                </a:solidFill>
                <a:latin typeface="Calibri Light"/>
              </a:rPr>
              <a:t>KORAKI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sl-SI" sz="2400">
                <a:solidFill>
                  <a:srgbClr val="0E2FAD"/>
                </a:solidFill>
                <a:latin typeface="Arial"/>
                <a:ea typeface="Droid Sans Fallback"/>
              </a:rPr>
              <a:t>Izberem si temo.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sl-SI" sz="2400">
                <a:solidFill>
                  <a:srgbClr val="0E2FAD"/>
                </a:solidFill>
                <a:latin typeface="Arial"/>
                <a:ea typeface="Droid Sans Fallback"/>
              </a:rPr>
              <a:t>Iščem in zbiram gradivo in informacije o temi.</a:t>
            </a:r>
            <a:endParaRPr/>
          </a:p>
          <a:p>
            <a:pPr>
              <a:lnSpc>
                <a:spcPct val="100000"/>
              </a:lnSpc>
            </a:pPr>
            <a:r>
              <a:rPr lang="sl-SI" sz="2400">
                <a:solidFill>
                  <a:srgbClr val="0E2FAD"/>
                </a:solidFill>
                <a:latin typeface="Arial"/>
                <a:ea typeface="Droid Sans Fallback"/>
              </a:rPr>
              <a:t>			</a:t>
            </a:r>
            <a:r>
              <a:rPr lang="sl-SI" sz="2400">
                <a:solidFill>
                  <a:srgbClr val="00B050"/>
                </a:solidFill>
                <a:latin typeface="Arial"/>
                <a:ea typeface="Droid Sans Fallback"/>
              </a:rPr>
              <a:t>Za pomoč lahko prosim učiteljico, šolsko knjižničarko.</a:t>
            </a:r>
            <a:endParaRPr/>
          </a:p>
          <a:p>
            <a:pPr>
              <a:lnSpc>
                <a:spcPct val="100000"/>
              </a:lnSpc>
            </a:pPr>
            <a:r>
              <a:rPr lang="sl-SI" sz="2400">
                <a:solidFill>
                  <a:srgbClr val="0E2FAD"/>
                </a:solidFill>
                <a:latin typeface="Arial"/>
                <a:ea typeface="Droid Sans Fallback"/>
              </a:rPr>
              <a:t>			</a:t>
            </a:r>
            <a:r>
              <a:rPr lang="sl-SI" sz="2400">
                <a:solidFill>
                  <a:srgbClr val="00B050"/>
                </a:solidFill>
                <a:latin typeface="Arial"/>
                <a:ea typeface="Droid Sans Fallback"/>
              </a:rPr>
              <a:t>Uporabim COBISS.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sl-SI" sz="2400">
                <a:solidFill>
                  <a:srgbClr val="0E2FAD"/>
                </a:solidFill>
                <a:latin typeface="Arial"/>
                <a:ea typeface="Droid Sans Fallback"/>
              </a:rPr>
              <a:t>Izberem, razvrščam in zapišem informacije, slikovno gradivo.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sl-SI" sz="2400">
                <a:solidFill>
                  <a:srgbClr val="0E2FAD"/>
                </a:solidFill>
                <a:latin typeface="Arial"/>
                <a:ea typeface="Droid Sans Fallback"/>
              </a:rPr>
              <a:t>Naredim osnutek predstavitve – uvod, jedro, zaključek</a:t>
            </a:r>
            <a:endParaRPr/>
          </a:p>
          <a:p>
            <a:pPr>
              <a:lnSpc>
                <a:spcPct val="100000"/>
              </a:lnSpc>
            </a:pPr>
            <a:r>
              <a:rPr lang="sl-SI" sz="3200">
                <a:solidFill>
                  <a:srgbClr val="0E2FAD"/>
                </a:solidFill>
                <a:latin typeface="Arial"/>
                <a:ea typeface="Droid Sans Fallback"/>
              </a:rPr>
              <a:t>			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29240" y="-12492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000" b="1">
                <a:solidFill>
                  <a:srgbClr val="000000"/>
                </a:solidFill>
                <a:latin typeface="Calibri Light"/>
              </a:rPr>
              <a:t>NASLOVNICA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940680" y="827280"/>
            <a:ext cx="10515240" cy="58532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l-SI" sz="5400" b="1">
                <a:solidFill>
                  <a:srgbClr val="000000"/>
                </a:solidFill>
                <a:latin typeface="Calibri"/>
              </a:rPr>
              <a:t>NASLOV</a:t>
            </a:r>
            <a:endParaRPr/>
          </a:p>
          <a:p>
            <a:pPr algn="ctr">
              <a:lnSpc>
                <a:spcPct val="100000"/>
              </a:lnSpc>
            </a:pPr>
            <a:r>
              <a:rPr lang="sl-SI" sz="2800">
                <a:solidFill>
                  <a:srgbClr val="000000"/>
                </a:solidFill>
                <a:latin typeface="Calibri"/>
              </a:rPr>
              <a:t>Podnaslov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l-SI" sz="2800">
                <a:solidFill>
                  <a:srgbClr val="000000"/>
                </a:solidFill>
                <a:latin typeface="Calibri"/>
              </a:rPr>
              <a:t>Ime Priimek, razred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l-SI" sz="2800">
                <a:solidFill>
                  <a:srgbClr val="000000"/>
                </a:solidFill>
                <a:latin typeface="Calibri"/>
              </a:rPr>
              <a:t>Kraj, mesec leto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400" b="1">
                <a:solidFill>
                  <a:srgbClr val="000000"/>
                </a:solidFill>
                <a:latin typeface="Calibri Light"/>
              </a:rPr>
              <a:t>
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667440" y="1005840"/>
            <a:ext cx="10515240" cy="4350960"/>
          </a:xfrm>
          <a:prstGeom prst="rect">
            <a:avLst/>
          </a:prstGeom>
        </p:spPr>
        <p:txBody>
          <a:bodyPr/>
          <a:lstStyle/>
          <a:p>
            <a:r>
              <a:rPr lang="sl-SI" sz="2800" b="1">
                <a:solidFill>
                  <a:srgbClr val="000000"/>
                </a:solidFill>
                <a:latin typeface="Calibri"/>
              </a:rPr>
              <a:t>		</a:t>
            </a:r>
            <a:endParaRPr/>
          </a:p>
          <a:p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667440" y="320040"/>
            <a:ext cx="8568000" cy="626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>
                <a:solidFill>
                  <a:srgbClr val="000000"/>
                </a:solidFill>
                <a:latin typeface="Calibri"/>
              </a:rPr>
              <a:t>TEHNIČNA NAVODILA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 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predstavitev naj vsebuje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7 do 10 diapozitivov</a:t>
            </a: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 na 1 diapozitivu sta lahko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največ 2 slikovni gradivi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(slika, fotografija, graf, tabela)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– zaželjeno lastno gradivož</a:t>
            </a: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 pisava: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velikost 24  </a:t>
            </a: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 tip pisave: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Arial, Times New Roman, Tahoma</a:t>
            </a: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 na diapozitiv </a:t>
            </a:r>
            <a:r>
              <a:rPr lang="en-US" sz="2400" b="1">
                <a:solidFill>
                  <a:srgbClr val="000000"/>
                </a:solidFill>
                <a:latin typeface="Calibri"/>
              </a:rPr>
              <a:t>pišemo le BISTVO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(beseda, besedna zveza)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– ni nujno na vsakem diapozitivu besedilo, raje slikovno gradivo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400">
                <a:solidFill>
                  <a:srgbClr val="000000"/>
                </a:solidFill>
                <a:latin typeface="Calibri Light"/>
              </a:rPr>
              <a:t>
 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838080" y="905040"/>
            <a:ext cx="10515240" cy="527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predstavitev mora biti </a:t>
            </a:r>
            <a:r>
              <a:rPr lang="sl-SI" sz="2400" b="1" dirty="0">
                <a:solidFill>
                  <a:srgbClr val="000000"/>
                </a:solidFill>
                <a:latin typeface="Calibri"/>
              </a:rPr>
              <a:t>jezikovno pravilna in strokovno ustrezna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uporabljene naj bodo </a:t>
            </a:r>
            <a:r>
              <a:rPr lang="sl-SI" sz="2400" b="1" dirty="0">
                <a:solidFill>
                  <a:srgbClr val="000000"/>
                </a:solidFill>
                <a:latin typeface="Calibri"/>
              </a:rPr>
              <a:t>primerne animacije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na koncu predstavitve navedemo </a:t>
            </a:r>
            <a:r>
              <a:rPr lang="sl-SI" sz="2400" b="1" dirty="0">
                <a:solidFill>
                  <a:srgbClr val="000000"/>
                </a:solidFill>
                <a:latin typeface="Calibri"/>
              </a:rPr>
              <a:t>vir in literaturo </a:t>
            </a:r>
            <a:r>
              <a:rPr lang="sl-SI" sz="2400" dirty="0">
                <a:solidFill>
                  <a:srgbClr val="000000"/>
                </a:solidFill>
                <a:latin typeface="Calibri"/>
              </a:rPr>
              <a:t>po abecednem </a:t>
            </a:r>
            <a:r>
              <a:rPr lang="sl-SI" sz="2400">
                <a:solidFill>
                  <a:srgbClr val="000000"/>
                </a:solidFill>
                <a:latin typeface="Calibri"/>
              </a:rPr>
              <a:t>vrstnem </a:t>
            </a:r>
            <a:r>
              <a:rPr lang="sl-SI" sz="2400" smtClean="0">
                <a:solidFill>
                  <a:srgbClr val="000000"/>
                </a:solidFill>
                <a:latin typeface="Calibri"/>
              </a:rPr>
              <a:t>redu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400" b="1" dirty="0">
                <a:solidFill>
                  <a:srgbClr val="000000"/>
                </a:solidFill>
                <a:latin typeface="Calibri"/>
              </a:rPr>
              <a:t>barva ozadja</a:t>
            </a:r>
            <a:r>
              <a:rPr lang="sl-SI" sz="2400" dirty="0">
                <a:solidFill>
                  <a:srgbClr val="000000"/>
                </a:solidFill>
                <a:latin typeface="Calibri"/>
              </a:rPr>
              <a:t> enaka na vseh diapozitivih (zaželeno lastno ozadje) – pazi na barvo črk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l-SI" sz="2400" b="1" dirty="0">
                <a:solidFill>
                  <a:srgbClr val="000000"/>
                </a:solidFill>
                <a:latin typeface="Calibri"/>
              </a:rPr>
              <a:t>predstavitev trajala</a:t>
            </a:r>
            <a:r>
              <a:rPr lang="sl-SI" sz="2400" dirty="0">
                <a:solidFill>
                  <a:srgbClr val="000000"/>
                </a:solidFill>
                <a:latin typeface="Calibri"/>
              </a:rPr>
              <a:t> približno 5 minut</a:t>
            </a:r>
            <a:r>
              <a:rPr lang="sl-SI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sl-SI" sz="2000" dirty="0">
                <a:solidFill>
                  <a:srgbClr val="000000"/>
                </a:solidFill>
                <a:latin typeface="Calibri"/>
              </a:rPr>
              <a:t>(oziroma po dogovoru)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07400" y="22500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000" b="1">
                <a:solidFill>
                  <a:srgbClr val="000000"/>
                </a:solidFill>
                <a:latin typeface="Calibri Light"/>
              </a:rPr>
              <a:t>SLIKOVNO GRADIVO
</a:t>
            </a:r>
            <a:r>
              <a:rPr lang="sl-SI" sz="3500" b="1">
                <a:solidFill>
                  <a:srgbClr val="000000"/>
                </a:solidFill>
                <a:latin typeface="Calibri Light"/>
              </a:rPr>
              <a:t>Slike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3778920" y="6144840"/>
            <a:ext cx="6672600" cy="60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Calibri Light"/>
              </a:rPr>
              <a:t>Slika 1: Črna jama</a:t>
            </a:r>
            <a:endParaRPr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Calibri Light"/>
              </a:rPr>
              <a:t>Vir: </a:t>
            </a:r>
            <a:r>
              <a:rPr lang="en-US" sz="1600" u="sng">
                <a:solidFill>
                  <a:srgbClr val="0563C1"/>
                </a:solidFill>
                <a:latin typeface="Calibri Light"/>
              </a:rPr>
              <a:t>www.postojnska-jama.eu</a:t>
            </a:r>
            <a:r>
              <a:rPr lang="en-US" sz="1600">
                <a:solidFill>
                  <a:srgbClr val="000000"/>
                </a:solidFill>
                <a:latin typeface="Calibri Light"/>
              </a:rPr>
              <a:t> </a:t>
            </a:r>
            <a:endParaRPr/>
          </a:p>
        </p:txBody>
      </p:sp>
      <p:pic>
        <p:nvPicPr>
          <p:cNvPr id="95" name="Slika 94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1188720"/>
            <a:ext cx="8778240" cy="493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330360" y="5749920"/>
            <a:ext cx="5699160" cy="953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2000" dirty="0">
                <a:solidFill>
                  <a:srgbClr val="000000"/>
                </a:solidFill>
                <a:latin typeface="Calibri Light"/>
              </a:rPr>
              <a:t>
Fotografija 1: Potok </a:t>
            </a:r>
            <a:r>
              <a:rPr lang="sl-SI" sz="2000" dirty="0" err="1">
                <a:solidFill>
                  <a:srgbClr val="000000"/>
                </a:solidFill>
                <a:latin typeface="Calibri Light"/>
              </a:rPr>
              <a:t>Tržiščica</a:t>
            </a:r>
            <a:r>
              <a:rPr lang="sl-SI" sz="2000" dirty="0">
                <a:solidFill>
                  <a:srgbClr val="000000"/>
                </a:solidFill>
                <a:latin typeface="Calibri Light"/>
              </a:rPr>
              <a:t>
Vir: osebni arhiv </a:t>
            </a:r>
            <a:r>
              <a:rPr lang="sl-SI" sz="2000" dirty="0" smtClean="0">
                <a:solidFill>
                  <a:srgbClr val="000000"/>
                </a:solidFill>
                <a:latin typeface="Calibri Light"/>
              </a:rPr>
              <a:t>ali Novak, A. (23. 10. 2013)</a:t>
            </a:r>
            <a:endParaRPr dirty="0"/>
          </a:p>
        </p:txBody>
      </p:sp>
      <p:sp>
        <p:nvSpPr>
          <p:cNvPr id="97" name="TextShape 2"/>
          <p:cNvSpPr txBox="1"/>
          <p:nvPr/>
        </p:nvSpPr>
        <p:spPr>
          <a:xfrm>
            <a:off x="707760" y="22536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000">
                <a:solidFill>
                  <a:srgbClr val="000000"/>
                </a:solidFill>
                <a:latin typeface="Calibri Light"/>
              </a:rPr>
              <a:t>SLIKOVNO GRADIVO
</a:t>
            </a:r>
            <a:r>
              <a:rPr lang="sl-SI" sz="3500">
                <a:solidFill>
                  <a:srgbClr val="000000"/>
                </a:solidFill>
                <a:latin typeface="Calibri Light"/>
              </a:rPr>
              <a:t>Fotografije</a:t>
            </a:r>
            <a:endParaRPr/>
          </a:p>
        </p:txBody>
      </p:sp>
      <p:pic>
        <p:nvPicPr>
          <p:cNvPr id="98" name="Slika 97"/>
          <p:cNvPicPr/>
          <p:nvPr/>
        </p:nvPicPr>
        <p:blipFill>
          <a:blip r:embed="rId2"/>
          <a:stretch>
            <a:fillRect/>
          </a:stretch>
        </p:blipFill>
        <p:spPr>
          <a:xfrm>
            <a:off x="3330360" y="1188720"/>
            <a:ext cx="7825320" cy="483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383280" y="5660280"/>
            <a:ext cx="6949440" cy="831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2000">
                <a:solidFill>
                  <a:srgbClr val="000000"/>
                </a:solidFill>
                <a:latin typeface="Calibri Light"/>
              </a:rPr>
              <a:t>Graf 1: Klimogram Kredarice
Vir:  https://triglavski-narodni-park.splet.arnes.si/podnebje/ 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182880" y="13788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4000" b="1">
                <a:solidFill>
                  <a:srgbClr val="000000"/>
                </a:solidFill>
                <a:latin typeface="Calibri Light"/>
              </a:rPr>
              <a:t>SLIKOVNO GRADIVO
</a:t>
            </a:r>
            <a:r>
              <a:rPr lang="sl-SI" sz="3500" b="1">
                <a:solidFill>
                  <a:srgbClr val="000000"/>
                </a:solidFill>
                <a:latin typeface="Calibri Light"/>
              </a:rPr>
              <a:t>Grafi</a:t>
            </a:r>
            <a:endParaRPr/>
          </a:p>
        </p:txBody>
      </p:sp>
      <p:pic>
        <p:nvPicPr>
          <p:cNvPr id="101" name="Slika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914400"/>
            <a:ext cx="4389120" cy="493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sl-SI" sz="4000" b="1">
                <a:solidFill>
                  <a:srgbClr val="000000"/>
                </a:solidFill>
                <a:latin typeface="Calibri Light"/>
              </a:rPr>
              <a:t>SLIKOVNO GRADIVO
T</a:t>
            </a:r>
            <a:r>
              <a:rPr lang="sl-SI" sz="3500" b="1">
                <a:solidFill>
                  <a:srgbClr val="000000"/>
                </a:solidFill>
                <a:latin typeface="Calibri Light"/>
              </a:rPr>
              <a:t>abele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548640" y="580716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2400">
                <a:solidFill>
                  <a:srgbClr val="FF3333"/>
                </a:solidFill>
                <a:latin typeface="Calibri Light"/>
              </a:rPr>
              <a:t>Če izdelamo graf ali tabelo sami iz drugih podatkov, zapišemo pod graf »Vir podatkov: ...«</a:t>
            </a:r>
            <a:endParaRPr/>
          </a:p>
        </p:txBody>
      </p:sp>
      <p:sp>
        <p:nvSpPr>
          <p:cNvPr id="104" name="TextShape 3"/>
          <p:cNvSpPr txBox="1"/>
          <p:nvPr/>
        </p:nvSpPr>
        <p:spPr>
          <a:xfrm>
            <a:off x="3017520" y="5212080"/>
            <a:ext cx="6949440" cy="831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l-SI" sz="2000">
                <a:solidFill>
                  <a:srgbClr val="000000"/>
                </a:solidFill>
                <a:latin typeface="Calibri Light"/>
              </a:rPr>
              <a:t>Tabela 1: Cena vinjete po Evropi
Vir: www.cekin.si  </a:t>
            </a:r>
            <a:endParaRPr/>
          </a:p>
        </p:txBody>
      </p:sp>
      <p:pic>
        <p:nvPicPr>
          <p:cNvPr id="105" name="Slika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3017520" y="1828800"/>
            <a:ext cx="5787000" cy="347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561</Words>
  <Application>Microsoft Office PowerPoint</Application>
  <PresentationFormat>Po meri</PresentationFormat>
  <Paragraphs>98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knjižnica</dc:creator>
  <cp:lastModifiedBy>asusPC1</cp:lastModifiedBy>
  <cp:revision>3</cp:revision>
  <dcterms:modified xsi:type="dcterms:W3CDTF">2015-10-23T06:01:03Z</dcterms:modified>
</cp:coreProperties>
</file>