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60"/>
  </p:notesMasterIdLst>
  <p:sldIdLst>
    <p:sldId id="256" r:id="rId2"/>
    <p:sldId id="262" r:id="rId3"/>
    <p:sldId id="297" r:id="rId4"/>
    <p:sldId id="298" r:id="rId5"/>
    <p:sldId id="258" r:id="rId6"/>
    <p:sldId id="308" r:id="rId7"/>
    <p:sldId id="299" r:id="rId8"/>
    <p:sldId id="286" r:id="rId9"/>
    <p:sldId id="300" r:id="rId10"/>
    <p:sldId id="360" r:id="rId11"/>
    <p:sldId id="301" r:id="rId12"/>
    <p:sldId id="307" r:id="rId13"/>
    <p:sldId id="304" r:id="rId14"/>
    <p:sldId id="309" r:id="rId15"/>
    <p:sldId id="310" r:id="rId16"/>
    <p:sldId id="311" r:id="rId17"/>
    <p:sldId id="313" r:id="rId18"/>
    <p:sldId id="314" r:id="rId19"/>
    <p:sldId id="316" r:id="rId20"/>
    <p:sldId id="317" r:id="rId21"/>
    <p:sldId id="318" r:id="rId22"/>
    <p:sldId id="319" r:id="rId23"/>
    <p:sldId id="320" r:id="rId24"/>
    <p:sldId id="257" r:id="rId25"/>
    <p:sldId id="321" r:id="rId26"/>
    <p:sldId id="322" r:id="rId27"/>
    <p:sldId id="359" r:id="rId28"/>
    <p:sldId id="323" r:id="rId29"/>
    <p:sldId id="324" r:id="rId30"/>
    <p:sldId id="326" r:id="rId31"/>
    <p:sldId id="327" r:id="rId32"/>
    <p:sldId id="329" r:id="rId33"/>
    <p:sldId id="330" r:id="rId34"/>
    <p:sldId id="331" r:id="rId35"/>
    <p:sldId id="332" r:id="rId36"/>
    <p:sldId id="333" r:id="rId37"/>
    <p:sldId id="334" r:id="rId38"/>
    <p:sldId id="336" r:id="rId39"/>
    <p:sldId id="337" r:id="rId40"/>
    <p:sldId id="338" r:id="rId41"/>
    <p:sldId id="339" r:id="rId42"/>
    <p:sldId id="340" r:id="rId43"/>
    <p:sldId id="278" r:id="rId44"/>
    <p:sldId id="341" r:id="rId45"/>
    <p:sldId id="342" r:id="rId46"/>
    <p:sldId id="348" r:id="rId47"/>
    <p:sldId id="361" r:id="rId48"/>
    <p:sldId id="349" r:id="rId49"/>
    <p:sldId id="350" r:id="rId50"/>
    <p:sldId id="271" r:id="rId51"/>
    <p:sldId id="351" r:id="rId52"/>
    <p:sldId id="352" r:id="rId53"/>
    <p:sldId id="353" r:id="rId54"/>
    <p:sldId id="354" r:id="rId55"/>
    <p:sldId id="355" r:id="rId56"/>
    <p:sldId id="356" r:id="rId57"/>
    <p:sldId id="358" r:id="rId58"/>
    <p:sldId id="357" r:id="rId5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B854F4-DAD3-4796-B587-69EDEEDD8DB9}">
  <a:tblStyle styleId="{11B854F4-DAD3-4796-B587-69EDEEDD8D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65A5818-91DA-4400-851C-00DBC44C59E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ematski slog 1 – poudarek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matski slog 1 – poudare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tski slog 1 – poudare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02" y="2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734776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4262372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149280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3034295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2238069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105838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1798732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783542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2728370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373697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388511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5459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039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136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759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345792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9673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198260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122009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2856762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2205188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2080691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226390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79e8ef7b39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79e8ef7b3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344432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117812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42575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3721586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66" name="Google Shape;666;p11"/>
          <p:cNvGrpSpPr/>
          <p:nvPr/>
        </p:nvGrpSpPr>
        <p:grpSpPr>
          <a:xfrm rot="-5400000" flipH="1">
            <a:off x="2172082" y="3352950"/>
            <a:ext cx="4799834" cy="6154586"/>
            <a:chOff x="8004404" y="372498"/>
            <a:chExt cx="3529549" cy="4525764"/>
          </a:xfrm>
        </p:grpSpPr>
        <p:grpSp>
          <p:nvGrpSpPr>
            <p:cNvPr id="667" name="Google Shape;667;p11"/>
            <p:cNvGrpSpPr/>
            <p:nvPr/>
          </p:nvGrpSpPr>
          <p:grpSpPr>
            <a:xfrm rot="-5400000" flipH="1">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rot="-5400000" flipH="1">
              <a:off x="9848714" y="1201031"/>
              <a:ext cx="196383" cy="2982574"/>
              <a:chOff x="1447800" y="152400"/>
              <a:chExt cx="318597" cy="4838699"/>
            </a:xfrm>
          </p:grpSpPr>
          <p:sp>
            <p:nvSpPr>
              <p:cNvPr id="711" name="Google Shape;711;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rot="-5400000" flipH="1">
              <a:off x="9689113" y="1336426"/>
              <a:ext cx="196383" cy="2982574"/>
              <a:chOff x="1600200" y="152400"/>
              <a:chExt cx="318597" cy="4838699"/>
            </a:xfrm>
          </p:grpSpPr>
          <p:sp>
            <p:nvSpPr>
              <p:cNvPr id="714" name="Google Shape;714;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rot="-5400000" flipH="1">
              <a:off x="9944475" y="1471836"/>
              <a:ext cx="196383" cy="2982574"/>
              <a:chOff x="533400" y="152400"/>
              <a:chExt cx="318597" cy="4838699"/>
            </a:xfrm>
          </p:grpSpPr>
          <p:sp>
            <p:nvSpPr>
              <p:cNvPr id="717" name="Google Shape;717;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rot="-5400000" flipH="1">
              <a:off x="9752954" y="1607231"/>
              <a:ext cx="196383" cy="2982574"/>
              <a:chOff x="685800" y="152400"/>
              <a:chExt cx="318597" cy="4838699"/>
            </a:xfrm>
          </p:grpSpPr>
          <p:sp>
            <p:nvSpPr>
              <p:cNvPr id="720" name="Google Shape;720;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rot="-5400000" flipH="1">
              <a:off x="9816794" y="1954222"/>
              <a:ext cx="196383" cy="2982574"/>
              <a:chOff x="990600" y="152400"/>
              <a:chExt cx="318597" cy="4838699"/>
            </a:xfrm>
          </p:grpSpPr>
          <p:sp>
            <p:nvSpPr>
              <p:cNvPr id="723" name="Google Shape;723;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rot="-5400000" flipH="1">
              <a:off x="9752954" y="2089589"/>
              <a:ext cx="196383" cy="2982574"/>
              <a:chOff x="3663063" y="152400"/>
              <a:chExt cx="318597" cy="4838699"/>
            </a:xfrm>
          </p:grpSpPr>
          <p:sp>
            <p:nvSpPr>
              <p:cNvPr id="726" name="Google Shape;726;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rot="-5400000" flipH="1">
              <a:off x="9880634" y="2225013"/>
              <a:ext cx="196383" cy="2982574"/>
              <a:chOff x="1295400" y="152400"/>
              <a:chExt cx="318597" cy="4838699"/>
            </a:xfrm>
          </p:grpSpPr>
          <p:sp>
            <p:nvSpPr>
              <p:cNvPr id="729" name="Google Shape;729;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rot="-5400000" flipH="1">
              <a:off x="9848714" y="2361002"/>
              <a:ext cx="196383" cy="2982574"/>
              <a:chOff x="1447800" y="152400"/>
              <a:chExt cx="318597" cy="4838699"/>
            </a:xfrm>
          </p:grpSpPr>
          <p:sp>
            <p:nvSpPr>
              <p:cNvPr id="732" name="Google Shape;732;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rot="-5400000" flipH="1">
              <a:off x="9721033" y="2496397"/>
              <a:ext cx="196383" cy="2982574"/>
              <a:chOff x="1600200" y="152400"/>
              <a:chExt cx="318597" cy="4838699"/>
            </a:xfrm>
          </p:grpSpPr>
          <p:sp>
            <p:nvSpPr>
              <p:cNvPr id="735" name="Google Shape;735;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rot="-5400000" flipH="1">
              <a:off x="9625273" y="2631806"/>
              <a:ext cx="196383" cy="2982574"/>
              <a:chOff x="533400" y="152400"/>
              <a:chExt cx="318597" cy="4838699"/>
            </a:xfrm>
          </p:grpSpPr>
          <p:sp>
            <p:nvSpPr>
              <p:cNvPr id="738" name="Google Shape;738;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rot="-5400000" flipH="1">
              <a:off x="9657193" y="2767202"/>
              <a:ext cx="196383" cy="2982574"/>
              <a:chOff x="685800" y="152400"/>
              <a:chExt cx="318597" cy="4838699"/>
            </a:xfrm>
          </p:grpSpPr>
          <p:sp>
            <p:nvSpPr>
              <p:cNvPr id="741" name="Google Shape;741;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rot="-5400000" flipH="1">
              <a:off x="9816794" y="2902597"/>
              <a:ext cx="196383" cy="2982574"/>
              <a:chOff x="838200" y="152400"/>
              <a:chExt cx="318597" cy="4838699"/>
            </a:xfrm>
          </p:grpSpPr>
          <p:sp>
            <p:nvSpPr>
              <p:cNvPr id="744" name="Google Shape;744;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rot="-5400000" flipH="1">
              <a:off x="9625273" y="3037992"/>
              <a:ext cx="196383" cy="2982574"/>
              <a:chOff x="990600" y="152400"/>
              <a:chExt cx="318597" cy="4838699"/>
            </a:xfrm>
          </p:grpSpPr>
          <p:sp>
            <p:nvSpPr>
              <p:cNvPr id="747" name="Google Shape;747;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rot="-5400000" flipH="1">
              <a:off x="9944475" y="3173359"/>
              <a:ext cx="196383" cy="2982574"/>
              <a:chOff x="3663063" y="152400"/>
              <a:chExt cx="318597" cy="4838699"/>
            </a:xfrm>
          </p:grpSpPr>
          <p:sp>
            <p:nvSpPr>
              <p:cNvPr id="750" name="Google Shape;750;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rot="-5400000" flipH="1">
              <a:off x="9784874" y="3308783"/>
              <a:ext cx="196383" cy="2982574"/>
              <a:chOff x="1295400" y="152400"/>
              <a:chExt cx="318597" cy="4838699"/>
            </a:xfrm>
          </p:grpSpPr>
          <p:sp>
            <p:nvSpPr>
              <p:cNvPr id="753" name="Google Shape;753;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no pencils">
  <p:cSld name="BLANK_1">
    <p:spTree>
      <p:nvGrpSpPr>
        <p:cNvPr id="1" name="Shape 755"/>
        <p:cNvGrpSpPr/>
        <p:nvPr/>
      </p:nvGrpSpPr>
      <p:grpSpPr>
        <a:xfrm>
          <a:off x="0" y="0"/>
          <a:ext cx="0" cy="0"/>
          <a:chOff x="0" y="0"/>
          <a:chExt cx="0" cy="0"/>
        </a:xfrm>
      </p:grpSpPr>
      <p:sp>
        <p:nvSpPr>
          <p:cNvPr id="756" name="Google Shape;756;p12"/>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pencil - Light paper">
  <p:cSld name="BLANK_1_1">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1pPr>
            <a:lvl2pPr lvl="1">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2pPr>
            <a:lvl3pPr lvl="2">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3pPr>
            <a:lvl4pPr lvl="3">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4pPr>
            <a:lvl5pPr lvl="4">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5pPr>
            <a:lvl6pPr lvl="5">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6pPr>
            <a:lvl7pPr lvl="6">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7pPr>
            <a:lvl8pPr lvl="7">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8pPr>
            <a:lvl9pPr lvl="8">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a:buChar char="✘"/>
              <a:defRPr sz="2400">
                <a:solidFill>
                  <a:schemeClr val="dk1"/>
                </a:solidFill>
                <a:latin typeface="Nunito"/>
                <a:ea typeface="Nunito"/>
                <a:cs typeface="Nunito"/>
                <a:sym typeface="Nunito"/>
              </a:defRPr>
            </a:lvl1pPr>
            <a:lvl2pPr marL="914400" lvl="1" indent="-381000">
              <a:lnSpc>
                <a:spcPct val="100000"/>
              </a:lnSpc>
              <a:spcBef>
                <a:spcPts val="1000"/>
              </a:spcBef>
              <a:spcAft>
                <a:spcPts val="0"/>
              </a:spcAft>
              <a:buClr>
                <a:schemeClr val="accent5"/>
              </a:buClr>
              <a:buSzPts val="2400"/>
              <a:buFont typeface="Nunito"/>
              <a:buChar char="-"/>
              <a:defRPr sz="2400">
                <a:solidFill>
                  <a:schemeClr val="dk1"/>
                </a:solidFill>
                <a:latin typeface="Nunito"/>
                <a:ea typeface="Nunito"/>
                <a:cs typeface="Nunito"/>
                <a:sym typeface="Nunito"/>
              </a:defRPr>
            </a:lvl2pPr>
            <a:lvl3pPr marL="1371600" lvl="2" indent="-381000">
              <a:lnSpc>
                <a:spcPct val="100000"/>
              </a:lnSpc>
              <a:spcBef>
                <a:spcPts val="1000"/>
              </a:spcBef>
              <a:spcAft>
                <a:spcPts val="0"/>
              </a:spcAft>
              <a:buClr>
                <a:schemeClr val="accent5"/>
              </a:buClr>
              <a:buSzPts val="2400"/>
              <a:buFont typeface="Nunito"/>
              <a:buChar char="-"/>
              <a:defRPr sz="2400">
                <a:solidFill>
                  <a:schemeClr val="dk1"/>
                </a:solidFill>
                <a:latin typeface="Nunito"/>
                <a:ea typeface="Nunito"/>
                <a:cs typeface="Nunito"/>
                <a:sym typeface="Nunito"/>
              </a:defRPr>
            </a:lvl3pPr>
            <a:lvl4pPr marL="1828800" lvl="3"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4pPr>
            <a:lvl5pPr marL="2286000" lvl="4"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5pPr>
            <a:lvl6pPr marL="2743200" lvl="5"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6pPr>
            <a:lvl7pPr marL="3200400" lvl="6"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7pPr>
            <a:lvl8pPr marL="3657600" lvl="7"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8pPr>
            <a:lvl9pPr marL="4114800" lvl="8" indent="-381000">
              <a:lnSpc>
                <a:spcPct val="100000"/>
              </a:lnSpc>
              <a:spcBef>
                <a:spcPts val="1000"/>
              </a:spcBef>
              <a:spcAft>
                <a:spcPts val="1000"/>
              </a:spcAft>
              <a:buClr>
                <a:schemeClr val="dk1"/>
              </a:buClr>
              <a:buSzPts val="2400"/>
              <a:buFont typeface="Nunito"/>
              <a:buChar char="■"/>
              <a:defRPr sz="24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a:ea typeface="Mali"/>
                <a:cs typeface="Mali"/>
                <a:sym typeface="Mali"/>
              </a:defRPr>
            </a:lvl1pPr>
            <a:lvl2pPr lvl="1" algn="r">
              <a:buNone/>
              <a:defRPr sz="1000">
                <a:solidFill>
                  <a:schemeClr val="dk1"/>
                </a:solidFill>
                <a:latin typeface="Mali"/>
                <a:ea typeface="Mali"/>
                <a:cs typeface="Mali"/>
                <a:sym typeface="Mali"/>
              </a:defRPr>
            </a:lvl2pPr>
            <a:lvl3pPr lvl="2" algn="r">
              <a:buNone/>
              <a:defRPr sz="1000">
                <a:solidFill>
                  <a:schemeClr val="dk1"/>
                </a:solidFill>
                <a:latin typeface="Mali"/>
                <a:ea typeface="Mali"/>
                <a:cs typeface="Mali"/>
                <a:sym typeface="Mali"/>
              </a:defRPr>
            </a:lvl3pPr>
            <a:lvl4pPr lvl="3" algn="r">
              <a:buNone/>
              <a:defRPr sz="1000">
                <a:solidFill>
                  <a:schemeClr val="dk1"/>
                </a:solidFill>
                <a:latin typeface="Mali"/>
                <a:ea typeface="Mali"/>
                <a:cs typeface="Mali"/>
                <a:sym typeface="Mali"/>
              </a:defRPr>
            </a:lvl4pPr>
            <a:lvl5pPr lvl="4" algn="r">
              <a:buNone/>
              <a:defRPr sz="1000">
                <a:solidFill>
                  <a:schemeClr val="dk1"/>
                </a:solidFill>
                <a:latin typeface="Mali"/>
                <a:ea typeface="Mali"/>
                <a:cs typeface="Mali"/>
                <a:sym typeface="Mali"/>
              </a:defRPr>
            </a:lvl5pPr>
            <a:lvl6pPr lvl="5" algn="r">
              <a:buNone/>
              <a:defRPr sz="1000">
                <a:solidFill>
                  <a:schemeClr val="dk1"/>
                </a:solidFill>
                <a:latin typeface="Mali"/>
                <a:ea typeface="Mali"/>
                <a:cs typeface="Mali"/>
                <a:sym typeface="Mali"/>
              </a:defRPr>
            </a:lvl6pPr>
            <a:lvl7pPr lvl="6" algn="r">
              <a:buNone/>
              <a:defRPr sz="1000">
                <a:solidFill>
                  <a:schemeClr val="dk1"/>
                </a:solidFill>
                <a:latin typeface="Mali"/>
                <a:ea typeface="Mali"/>
                <a:cs typeface="Mali"/>
                <a:sym typeface="Mali"/>
              </a:defRPr>
            </a:lvl7pPr>
            <a:lvl8pPr lvl="7" algn="r">
              <a:buNone/>
              <a:defRPr sz="1000">
                <a:solidFill>
                  <a:schemeClr val="dk1"/>
                </a:solidFill>
                <a:latin typeface="Mali"/>
                <a:ea typeface="Mali"/>
                <a:cs typeface="Mali"/>
                <a:sym typeface="Mali"/>
              </a:defRPr>
            </a:lvl8pPr>
            <a:lvl9pPr lvl="8" algn="r">
              <a:buNone/>
              <a:defRPr sz="1000">
                <a:solidFill>
                  <a:schemeClr val="dk1"/>
                </a:solidFill>
                <a:latin typeface="Mali"/>
                <a:ea typeface="Mali"/>
                <a:cs typeface="Mali"/>
                <a:sym typeface="Mal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7" r:id="rId3"/>
    <p:sldLayoutId id="2147483658" r:id="rId4"/>
    <p:sldLayoutId id="2147483659"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osmvpo.wixsite.com/knjiznicaosmvpo"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828991" y="231006"/>
            <a:ext cx="7146900" cy="74965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sl-SI" sz="3000" dirty="0" smtClean="0">
                <a:solidFill>
                  <a:schemeClr val="tx1"/>
                </a:solidFill>
                <a:latin typeface="+mj-lt"/>
              </a:rPr>
              <a:t>Osnovna šola Miroslava Vilharja Postojna</a:t>
            </a:r>
            <a:r>
              <a:rPr lang="sl-SI" dirty="0" smtClean="0">
                <a:solidFill>
                  <a:schemeClr val="tx1"/>
                </a:solidFill>
                <a:latin typeface="+mj-lt"/>
              </a:rPr>
              <a:t> </a:t>
            </a:r>
            <a:endParaRPr dirty="0">
              <a:solidFill>
                <a:schemeClr val="tx1"/>
              </a:solidFill>
              <a:latin typeface="+mj-lt"/>
            </a:endParaRPr>
          </a:p>
        </p:txBody>
      </p:sp>
      <p:sp>
        <p:nvSpPr>
          <p:cNvPr id="769" name="Google Shape;769;p15"/>
          <p:cNvSpPr/>
          <p:nvPr/>
        </p:nvSpPr>
        <p:spPr>
          <a:xfrm rot="10800000">
            <a:off x="828992" y="2811998"/>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7;p15"/>
          <p:cNvSpPr txBox="1">
            <a:spLocks/>
          </p:cNvSpPr>
          <p:nvPr/>
        </p:nvSpPr>
        <p:spPr>
          <a:xfrm>
            <a:off x="709722" y="1344188"/>
            <a:ext cx="7146900" cy="110083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5200"/>
              <a:buFont typeface="Mali"/>
              <a:buNone/>
              <a:defRPr sz="5200" b="0" i="0" u="none" strike="noStrike" cap="none">
                <a:solidFill>
                  <a:schemeClr val="dk1"/>
                </a:solidFill>
                <a:latin typeface="Mali"/>
                <a:ea typeface="Mali"/>
                <a:cs typeface="Mali"/>
                <a:sym typeface="Mali"/>
              </a:defRPr>
            </a:lvl1pPr>
            <a:lvl2pPr marR="0" lvl="1" algn="l" rtl="0">
              <a:lnSpc>
                <a:spcPct val="90000"/>
              </a:lnSpc>
              <a:spcBef>
                <a:spcPts val="0"/>
              </a:spcBef>
              <a:spcAft>
                <a:spcPts val="0"/>
              </a:spcAft>
              <a:buClr>
                <a:schemeClr val="dk1"/>
              </a:buClr>
              <a:buSzPts val="5200"/>
              <a:buFont typeface="Mali"/>
              <a:buNone/>
              <a:defRPr sz="5200" b="0" i="0" u="none" strike="noStrike" cap="none">
                <a:solidFill>
                  <a:schemeClr val="dk1"/>
                </a:solidFill>
                <a:latin typeface="Mali"/>
                <a:ea typeface="Mali"/>
                <a:cs typeface="Mali"/>
                <a:sym typeface="Mali"/>
              </a:defRPr>
            </a:lvl2pPr>
            <a:lvl3pPr marR="0" lvl="2" algn="l" rtl="0">
              <a:lnSpc>
                <a:spcPct val="90000"/>
              </a:lnSpc>
              <a:spcBef>
                <a:spcPts val="0"/>
              </a:spcBef>
              <a:spcAft>
                <a:spcPts val="0"/>
              </a:spcAft>
              <a:buClr>
                <a:schemeClr val="dk1"/>
              </a:buClr>
              <a:buSzPts val="5200"/>
              <a:buFont typeface="Mali"/>
              <a:buNone/>
              <a:defRPr sz="5200" b="0" i="0" u="none" strike="noStrike" cap="none">
                <a:solidFill>
                  <a:schemeClr val="dk1"/>
                </a:solidFill>
                <a:latin typeface="Mali"/>
                <a:ea typeface="Mali"/>
                <a:cs typeface="Mali"/>
                <a:sym typeface="Mali"/>
              </a:defRPr>
            </a:lvl3pPr>
            <a:lvl4pPr marR="0" lvl="3" algn="l" rtl="0">
              <a:lnSpc>
                <a:spcPct val="90000"/>
              </a:lnSpc>
              <a:spcBef>
                <a:spcPts val="0"/>
              </a:spcBef>
              <a:spcAft>
                <a:spcPts val="0"/>
              </a:spcAft>
              <a:buClr>
                <a:schemeClr val="dk1"/>
              </a:buClr>
              <a:buSzPts val="5200"/>
              <a:buFont typeface="Mali"/>
              <a:buNone/>
              <a:defRPr sz="5200" b="0" i="0" u="none" strike="noStrike" cap="none">
                <a:solidFill>
                  <a:schemeClr val="dk1"/>
                </a:solidFill>
                <a:latin typeface="Mali"/>
                <a:ea typeface="Mali"/>
                <a:cs typeface="Mali"/>
                <a:sym typeface="Mali"/>
              </a:defRPr>
            </a:lvl4pPr>
            <a:lvl5pPr marR="0" lvl="4" algn="l" rtl="0">
              <a:lnSpc>
                <a:spcPct val="90000"/>
              </a:lnSpc>
              <a:spcBef>
                <a:spcPts val="0"/>
              </a:spcBef>
              <a:spcAft>
                <a:spcPts val="0"/>
              </a:spcAft>
              <a:buClr>
                <a:schemeClr val="dk1"/>
              </a:buClr>
              <a:buSzPts val="5200"/>
              <a:buFont typeface="Mali"/>
              <a:buNone/>
              <a:defRPr sz="5200" b="0" i="0" u="none" strike="noStrike" cap="none">
                <a:solidFill>
                  <a:schemeClr val="dk1"/>
                </a:solidFill>
                <a:latin typeface="Mali"/>
                <a:ea typeface="Mali"/>
                <a:cs typeface="Mali"/>
                <a:sym typeface="Mali"/>
              </a:defRPr>
            </a:lvl5pPr>
            <a:lvl6pPr marR="0" lvl="5" algn="l" rtl="0">
              <a:lnSpc>
                <a:spcPct val="90000"/>
              </a:lnSpc>
              <a:spcBef>
                <a:spcPts val="0"/>
              </a:spcBef>
              <a:spcAft>
                <a:spcPts val="0"/>
              </a:spcAft>
              <a:buClr>
                <a:schemeClr val="dk1"/>
              </a:buClr>
              <a:buSzPts val="5200"/>
              <a:buFont typeface="Mali"/>
              <a:buNone/>
              <a:defRPr sz="5200" b="0" i="0" u="none" strike="noStrike" cap="none">
                <a:solidFill>
                  <a:schemeClr val="dk1"/>
                </a:solidFill>
                <a:latin typeface="Mali"/>
                <a:ea typeface="Mali"/>
                <a:cs typeface="Mali"/>
                <a:sym typeface="Mali"/>
              </a:defRPr>
            </a:lvl6pPr>
            <a:lvl7pPr marR="0" lvl="6" algn="l" rtl="0">
              <a:lnSpc>
                <a:spcPct val="90000"/>
              </a:lnSpc>
              <a:spcBef>
                <a:spcPts val="0"/>
              </a:spcBef>
              <a:spcAft>
                <a:spcPts val="0"/>
              </a:spcAft>
              <a:buClr>
                <a:schemeClr val="dk1"/>
              </a:buClr>
              <a:buSzPts val="5200"/>
              <a:buFont typeface="Mali"/>
              <a:buNone/>
              <a:defRPr sz="5200" b="0" i="0" u="none" strike="noStrike" cap="none">
                <a:solidFill>
                  <a:schemeClr val="dk1"/>
                </a:solidFill>
                <a:latin typeface="Mali"/>
                <a:ea typeface="Mali"/>
                <a:cs typeface="Mali"/>
                <a:sym typeface="Mali"/>
              </a:defRPr>
            </a:lvl7pPr>
            <a:lvl8pPr marR="0" lvl="7" algn="l" rtl="0">
              <a:lnSpc>
                <a:spcPct val="90000"/>
              </a:lnSpc>
              <a:spcBef>
                <a:spcPts val="0"/>
              </a:spcBef>
              <a:spcAft>
                <a:spcPts val="0"/>
              </a:spcAft>
              <a:buClr>
                <a:schemeClr val="dk1"/>
              </a:buClr>
              <a:buSzPts val="5200"/>
              <a:buFont typeface="Mali"/>
              <a:buNone/>
              <a:defRPr sz="5200" b="0" i="0" u="none" strike="noStrike" cap="none">
                <a:solidFill>
                  <a:schemeClr val="dk1"/>
                </a:solidFill>
                <a:latin typeface="Mali"/>
                <a:ea typeface="Mali"/>
                <a:cs typeface="Mali"/>
                <a:sym typeface="Mali"/>
              </a:defRPr>
            </a:lvl8pPr>
            <a:lvl9pPr marR="0" lvl="8" algn="l" rtl="0">
              <a:lnSpc>
                <a:spcPct val="90000"/>
              </a:lnSpc>
              <a:spcBef>
                <a:spcPts val="0"/>
              </a:spcBef>
              <a:spcAft>
                <a:spcPts val="0"/>
              </a:spcAft>
              <a:buClr>
                <a:schemeClr val="dk1"/>
              </a:buClr>
              <a:buSzPts val="5200"/>
              <a:buFont typeface="Mali"/>
              <a:buNone/>
              <a:defRPr sz="5200" b="0" i="0" u="none" strike="noStrike" cap="none">
                <a:solidFill>
                  <a:schemeClr val="dk1"/>
                </a:solidFill>
                <a:latin typeface="Mali"/>
                <a:ea typeface="Mali"/>
                <a:cs typeface="Mali"/>
                <a:sym typeface="Mali"/>
              </a:defRPr>
            </a:lvl9pPr>
          </a:lstStyle>
          <a:p>
            <a:pPr algn="ctr"/>
            <a:r>
              <a:rPr lang="sl-SI" sz="3000" dirty="0" smtClean="0">
                <a:solidFill>
                  <a:schemeClr val="tx1"/>
                </a:solidFill>
                <a:latin typeface="+mj-lt"/>
              </a:rPr>
              <a:t>PUBLIKACIJA </a:t>
            </a:r>
          </a:p>
          <a:p>
            <a:pPr algn="ctr"/>
            <a:endParaRPr lang="sl-SI" sz="2000" dirty="0" smtClean="0">
              <a:solidFill>
                <a:schemeClr val="tx1"/>
              </a:solidFill>
              <a:latin typeface="+mj-lt"/>
            </a:endParaRPr>
          </a:p>
          <a:p>
            <a:pPr algn="ctr"/>
            <a:r>
              <a:rPr lang="sl-SI" sz="2000" dirty="0" smtClean="0">
                <a:solidFill>
                  <a:schemeClr val="tx1"/>
                </a:solidFill>
                <a:latin typeface="+mj-lt"/>
              </a:rPr>
              <a:t>ZA ŠOLSKO LETO 2022/2023</a:t>
            </a:r>
            <a:endParaRPr lang="sl-SI" sz="2000" dirty="0">
              <a:solidFill>
                <a:schemeClr val="tx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86;p51"/>
          <p:cNvSpPr/>
          <p:nvPr/>
        </p:nvSpPr>
        <p:spPr>
          <a:xfrm rot="1108961">
            <a:off x="7387338" y="240953"/>
            <a:ext cx="1212556" cy="1564677"/>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Naslov 1"/>
          <p:cNvSpPr txBox="1">
            <a:spLocks/>
          </p:cNvSpPr>
          <p:nvPr/>
        </p:nvSpPr>
        <p:spPr>
          <a:xfrm>
            <a:off x="268495" y="169729"/>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Šolski koledar </a:t>
            </a:r>
            <a:endParaRPr lang="sl-SI" sz="1800" dirty="0">
              <a:solidFill>
                <a:schemeClr val="tx1"/>
              </a:solidFill>
              <a:latin typeface="+mj-lt"/>
            </a:endParaRPr>
          </a:p>
        </p:txBody>
      </p:sp>
      <p:graphicFrame>
        <p:nvGraphicFramePr>
          <p:cNvPr id="2" name="Tabela 1"/>
          <p:cNvGraphicFramePr>
            <a:graphicFrameLocks noGrp="1"/>
          </p:cNvGraphicFramePr>
          <p:nvPr>
            <p:extLst>
              <p:ext uri="{D42A27DB-BD31-4B8C-83A1-F6EECF244321}">
                <p14:modId xmlns:p14="http://schemas.microsoft.com/office/powerpoint/2010/main" val="3525705650"/>
              </p:ext>
            </p:extLst>
          </p:nvPr>
        </p:nvGraphicFramePr>
        <p:xfrm>
          <a:off x="386080" y="710851"/>
          <a:ext cx="6784513" cy="4069378"/>
        </p:xfrm>
        <a:graphic>
          <a:graphicData uri="http://schemas.openxmlformats.org/drawingml/2006/table">
            <a:tbl>
              <a:tblPr firstRow="1" firstCol="1" bandRow="1">
                <a:tableStyleId>{11B854F4-DAD3-4796-B587-69EDEEDD8DB9}</a:tableStyleId>
              </a:tblPr>
              <a:tblGrid>
                <a:gridCol w="1544320">
                  <a:extLst>
                    <a:ext uri="{9D8B030D-6E8A-4147-A177-3AD203B41FA5}">
                      <a16:colId xmlns:a16="http://schemas.microsoft.com/office/drawing/2014/main" val="981907001"/>
                    </a:ext>
                  </a:extLst>
                </a:gridCol>
                <a:gridCol w="5240193">
                  <a:extLst>
                    <a:ext uri="{9D8B030D-6E8A-4147-A177-3AD203B41FA5}">
                      <a16:colId xmlns:a16="http://schemas.microsoft.com/office/drawing/2014/main" val="4293652464"/>
                    </a:ext>
                  </a:extLst>
                </a:gridCol>
              </a:tblGrid>
              <a:tr h="224069">
                <a:tc>
                  <a:txBody>
                    <a:bodyPr/>
                    <a:lstStyle/>
                    <a:p>
                      <a:pPr indent="450215" algn="just">
                        <a:lnSpc>
                          <a:spcPct val="107000"/>
                        </a:lnSpc>
                        <a:spcAft>
                          <a:spcPts val="0"/>
                        </a:spcAft>
                        <a:tabLst>
                          <a:tab pos="450215" algn="l"/>
                        </a:tabLst>
                      </a:pPr>
                      <a:r>
                        <a:rPr lang="sl-SI" sz="600" dirty="0">
                          <a:effectLst/>
                        </a:rPr>
                        <a:t>4. 5</a:t>
                      </a:r>
                      <a:r>
                        <a:rPr lang="sl-SI" sz="600" dirty="0" smtClean="0">
                          <a:effectLst/>
                        </a:rPr>
                        <a:t>. 2023 </a:t>
                      </a:r>
                      <a:r>
                        <a:rPr lang="sl-SI" sz="600" dirty="0">
                          <a:effectLst/>
                        </a:rPr>
                        <a:t>– četrtek</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tc>
                  <a:txBody>
                    <a:bodyPr/>
                    <a:lstStyle/>
                    <a:p>
                      <a:pPr indent="450215" algn="just">
                        <a:lnSpc>
                          <a:spcPct val="107000"/>
                        </a:lnSpc>
                        <a:spcAft>
                          <a:spcPts val="0"/>
                        </a:spcAft>
                        <a:tabLst>
                          <a:tab pos="450215" algn="l"/>
                        </a:tabLst>
                      </a:pPr>
                      <a:r>
                        <a:rPr lang="sl-SI" sz="600">
                          <a:effectLst/>
                        </a:rPr>
                        <a:t>NPZ iz slovenščine/italijanščine/madžarščine za 6. in 9. razred</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extLst>
                  <a:ext uri="{0D108BD9-81ED-4DB2-BD59-A6C34878D82A}">
                    <a16:rowId xmlns:a16="http://schemas.microsoft.com/office/drawing/2014/main" val="851243384"/>
                  </a:ext>
                </a:extLst>
              </a:tr>
              <a:tr h="115589">
                <a:tc>
                  <a:txBody>
                    <a:bodyPr/>
                    <a:lstStyle/>
                    <a:p>
                      <a:pPr indent="450215" algn="just">
                        <a:lnSpc>
                          <a:spcPct val="107000"/>
                        </a:lnSpc>
                        <a:spcAft>
                          <a:spcPts val="0"/>
                        </a:spcAft>
                        <a:tabLst>
                          <a:tab pos="450215" algn="l"/>
                        </a:tabLst>
                      </a:pPr>
                      <a:r>
                        <a:rPr lang="sl-SI" sz="600" dirty="0">
                          <a:effectLst/>
                        </a:rPr>
                        <a:t>8. 5. </a:t>
                      </a:r>
                      <a:r>
                        <a:rPr lang="sl-SI" sz="600" dirty="0" smtClean="0">
                          <a:effectLst/>
                        </a:rPr>
                        <a:t>2023 – </a:t>
                      </a:r>
                      <a:r>
                        <a:rPr lang="sl-SI" sz="600" dirty="0">
                          <a:effectLst/>
                        </a:rPr>
                        <a:t>ponedeljek</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tc>
                  <a:txBody>
                    <a:bodyPr/>
                    <a:lstStyle/>
                    <a:p>
                      <a:pPr indent="450215" algn="just">
                        <a:lnSpc>
                          <a:spcPct val="107000"/>
                        </a:lnSpc>
                        <a:spcAft>
                          <a:spcPts val="0"/>
                        </a:spcAft>
                        <a:tabLst>
                          <a:tab pos="450215" algn="l"/>
                        </a:tabLst>
                      </a:pPr>
                      <a:r>
                        <a:rPr lang="sl-SI" sz="600">
                          <a:effectLst/>
                        </a:rPr>
                        <a:t>NPZ iz matematike za 6. in 9. razred</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extLst>
                  <a:ext uri="{0D108BD9-81ED-4DB2-BD59-A6C34878D82A}">
                    <a16:rowId xmlns:a16="http://schemas.microsoft.com/office/drawing/2014/main" val="88119815"/>
                  </a:ext>
                </a:extLst>
              </a:tr>
              <a:tr h="231177">
                <a:tc>
                  <a:txBody>
                    <a:bodyPr/>
                    <a:lstStyle/>
                    <a:p>
                      <a:pPr indent="450215" algn="just">
                        <a:lnSpc>
                          <a:spcPct val="107000"/>
                        </a:lnSpc>
                        <a:spcAft>
                          <a:spcPts val="0"/>
                        </a:spcAft>
                        <a:tabLst>
                          <a:tab pos="450215" algn="l"/>
                        </a:tabLst>
                      </a:pPr>
                      <a:r>
                        <a:rPr lang="sl-SI" sz="600" dirty="0">
                          <a:effectLst/>
                        </a:rPr>
                        <a:t>10. 5. </a:t>
                      </a:r>
                      <a:r>
                        <a:rPr lang="sl-SI" sz="600" dirty="0" smtClean="0">
                          <a:effectLst/>
                        </a:rPr>
                        <a:t>2023 – </a:t>
                      </a:r>
                      <a:r>
                        <a:rPr lang="sl-SI" sz="600" dirty="0">
                          <a:effectLst/>
                        </a:rPr>
                        <a:t>sreda</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tc>
                  <a:txBody>
                    <a:bodyPr/>
                    <a:lstStyle/>
                    <a:p>
                      <a:pPr indent="450215" algn="just">
                        <a:lnSpc>
                          <a:spcPct val="107000"/>
                        </a:lnSpc>
                        <a:spcAft>
                          <a:spcPts val="0"/>
                        </a:spcAft>
                        <a:tabLst>
                          <a:tab pos="450215" algn="l"/>
                        </a:tabLst>
                      </a:pPr>
                      <a:r>
                        <a:rPr lang="sl-SI" sz="600">
                          <a:effectLst/>
                        </a:rPr>
                        <a:t>NPZ iz tretjega predmeta za 9. razred</a:t>
                      </a:r>
                      <a:endParaRPr lang="sl-SI" sz="700">
                        <a:effectLst/>
                      </a:endParaRPr>
                    </a:p>
                    <a:p>
                      <a:pPr indent="450215" algn="just">
                        <a:lnSpc>
                          <a:spcPct val="107000"/>
                        </a:lnSpc>
                        <a:spcAft>
                          <a:spcPts val="0"/>
                        </a:spcAft>
                        <a:tabLst>
                          <a:tab pos="450215" algn="l"/>
                        </a:tabLst>
                      </a:pPr>
                      <a:r>
                        <a:rPr lang="sl-SI" sz="600">
                          <a:effectLst/>
                        </a:rPr>
                        <a:t>NPZ iz tujega jezika za 6. razred</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extLst>
                  <a:ext uri="{0D108BD9-81ED-4DB2-BD59-A6C34878D82A}">
                    <a16:rowId xmlns:a16="http://schemas.microsoft.com/office/drawing/2014/main" val="1723791848"/>
                  </a:ext>
                </a:extLst>
              </a:tr>
              <a:tr h="693530">
                <a:tc>
                  <a:txBody>
                    <a:bodyPr/>
                    <a:lstStyle/>
                    <a:p>
                      <a:pPr indent="450215" algn="just">
                        <a:lnSpc>
                          <a:spcPct val="107000"/>
                        </a:lnSpc>
                        <a:spcAft>
                          <a:spcPts val="0"/>
                        </a:spcAft>
                        <a:tabLst>
                          <a:tab pos="450215" algn="l"/>
                        </a:tabLst>
                      </a:pPr>
                      <a:r>
                        <a:rPr lang="sl-SI" sz="600" dirty="0">
                          <a:effectLst/>
                        </a:rPr>
                        <a:t>31. 5. </a:t>
                      </a:r>
                      <a:r>
                        <a:rPr lang="sl-SI" sz="600" dirty="0" smtClean="0">
                          <a:effectLst/>
                        </a:rPr>
                        <a:t>2023 – </a:t>
                      </a:r>
                      <a:r>
                        <a:rPr lang="sl-SI" sz="600" dirty="0">
                          <a:effectLst/>
                        </a:rPr>
                        <a:t>sreda</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tc>
                  <a:txBody>
                    <a:bodyPr/>
                    <a:lstStyle/>
                    <a:p>
                      <a:pPr indent="450215" algn="just">
                        <a:lnSpc>
                          <a:spcPct val="107000"/>
                        </a:lnSpc>
                        <a:spcAft>
                          <a:spcPts val="0"/>
                        </a:spcAft>
                        <a:tabLst>
                          <a:tab pos="450215" algn="l"/>
                        </a:tabLst>
                      </a:pPr>
                      <a:r>
                        <a:rPr lang="sl-SI" sz="600">
                          <a:effectLst/>
                        </a:rPr>
                        <a:t>RIC posreduje šolam ovrednotene preizkuse z dosežki učencev pri NPZ v 9. razredu</a:t>
                      </a:r>
                      <a:endParaRPr lang="sl-SI" sz="700">
                        <a:effectLst/>
                      </a:endParaRPr>
                    </a:p>
                    <a:p>
                      <a:pPr indent="450215" algn="just">
                        <a:lnSpc>
                          <a:spcPct val="107000"/>
                        </a:lnSpc>
                        <a:spcAft>
                          <a:spcPts val="0"/>
                        </a:spcAft>
                        <a:tabLst>
                          <a:tab pos="450215" algn="l"/>
                        </a:tabLst>
                      </a:pPr>
                      <a:r>
                        <a:rPr lang="sl-SI" sz="600">
                          <a:effectLst/>
                        </a:rPr>
                        <a:t>Seznanitev učencev z dosežki v 9. razredu</a:t>
                      </a:r>
                      <a:endParaRPr lang="sl-SI" sz="700">
                        <a:effectLst/>
                      </a:endParaRPr>
                    </a:p>
                    <a:p>
                      <a:pPr indent="450215" algn="just">
                        <a:lnSpc>
                          <a:spcPct val="107000"/>
                        </a:lnSpc>
                        <a:spcAft>
                          <a:spcPts val="0"/>
                        </a:spcAft>
                        <a:tabLst>
                          <a:tab pos="450215" algn="l"/>
                        </a:tabLst>
                      </a:pPr>
                      <a:r>
                        <a:rPr lang="sl-SI" sz="600">
                          <a:effectLst/>
                        </a:rPr>
                        <a:t>Uveljavljanje pravice do vpogleda v učenčeve ovrednotene preizkuse NPZ v 9. razredu</a:t>
                      </a:r>
                      <a:endParaRPr lang="sl-SI" sz="700">
                        <a:effectLst/>
                      </a:endParaRPr>
                    </a:p>
                    <a:p>
                      <a:pPr indent="450215" algn="just">
                        <a:lnSpc>
                          <a:spcPct val="107000"/>
                        </a:lnSpc>
                        <a:spcAft>
                          <a:spcPts val="0"/>
                        </a:spcAft>
                        <a:tabLst>
                          <a:tab pos="450215" algn="l"/>
                        </a:tabLst>
                      </a:pPr>
                      <a:r>
                        <a:rPr lang="sl-SI" sz="600">
                          <a:effectLst/>
                        </a:rPr>
                        <a:t>Posredovanje podatkov o poizvedbah v 9. razredu na RIC</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extLst>
                  <a:ext uri="{0D108BD9-81ED-4DB2-BD59-A6C34878D82A}">
                    <a16:rowId xmlns:a16="http://schemas.microsoft.com/office/drawing/2014/main" val="4216983466"/>
                  </a:ext>
                </a:extLst>
              </a:tr>
              <a:tr h="346765">
                <a:tc>
                  <a:txBody>
                    <a:bodyPr/>
                    <a:lstStyle/>
                    <a:p>
                      <a:pPr indent="450215" algn="just">
                        <a:lnSpc>
                          <a:spcPct val="107000"/>
                        </a:lnSpc>
                        <a:spcAft>
                          <a:spcPts val="0"/>
                        </a:spcAft>
                        <a:tabLst>
                          <a:tab pos="450215" algn="l"/>
                        </a:tabLst>
                      </a:pPr>
                      <a:r>
                        <a:rPr lang="sl-SI" sz="600" dirty="0">
                          <a:effectLst/>
                        </a:rPr>
                        <a:t>1. 6. </a:t>
                      </a:r>
                      <a:r>
                        <a:rPr lang="sl-SI" sz="600" dirty="0" smtClean="0">
                          <a:effectLst/>
                        </a:rPr>
                        <a:t>2023 – </a:t>
                      </a:r>
                      <a:r>
                        <a:rPr lang="sl-SI" sz="600" dirty="0">
                          <a:effectLst/>
                        </a:rPr>
                        <a:t>četrtek</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tc>
                  <a:txBody>
                    <a:bodyPr/>
                    <a:lstStyle/>
                    <a:p>
                      <a:pPr indent="450215" algn="just">
                        <a:lnSpc>
                          <a:spcPct val="107000"/>
                        </a:lnSpc>
                        <a:spcAft>
                          <a:spcPts val="0"/>
                        </a:spcAft>
                        <a:tabLst>
                          <a:tab pos="450215" algn="l"/>
                        </a:tabLst>
                      </a:pPr>
                      <a:r>
                        <a:rPr lang="sl-SI" sz="600">
                          <a:effectLst/>
                        </a:rPr>
                        <a:t>Uveljavljanje pravice do vpogleda v učenčeve ovrednotene preizkuse NPZ v 9. razredu</a:t>
                      </a:r>
                      <a:endParaRPr lang="sl-SI" sz="700">
                        <a:effectLst/>
                      </a:endParaRPr>
                    </a:p>
                    <a:p>
                      <a:pPr indent="450215" algn="just">
                        <a:lnSpc>
                          <a:spcPct val="107000"/>
                        </a:lnSpc>
                        <a:spcAft>
                          <a:spcPts val="0"/>
                        </a:spcAft>
                        <a:tabLst>
                          <a:tab pos="450215" algn="l"/>
                        </a:tabLst>
                      </a:pPr>
                      <a:r>
                        <a:rPr lang="sl-SI" sz="600">
                          <a:effectLst/>
                        </a:rPr>
                        <a:t>Posredovanje podatkov o poizvedbah v 9. razredu na RIC</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extLst>
                  <a:ext uri="{0D108BD9-81ED-4DB2-BD59-A6C34878D82A}">
                    <a16:rowId xmlns:a16="http://schemas.microsoft.com/office/drawing/2014/main" val="2363358581"/>
                  </a:ext>
                </a:extLst>
              </a:tr>
              <a:tr h="346765">
                <a:tc>
                  <a:txBody>
                    <a:bodyPr/>
                    <a:lstStyle/>
                    <a:p>
                      <a:pPr indent="450215" algn="just">
                        <a:lnSpc>
                          <a:spcPct val="107000"/>
                        </a:lnSpc>
                        <a:spcAft>
                          <a:spcPts val="0"/>
                        </a:spcAft>
                        <a:tabLst>
                          <a:tab pos="450215" algn="l"/>
                        </a:tabLst>
                      </a:pPr>
                      <a:r>
                        <a:rPr lang="sl-SI" sz="600" dirty="0">
                          <a:effectLst/>
                        </a:rPr>
                        <a:t>2. 6. </a:t>
                      </a:r>
                      <a:r>
                        <a:rPr lang="sl-SI" sz="600" dirty="0" smtClean="0">
                          <a:effectLst/>
                        </a:rPr>
                        <a:t>2023 – </a:t>
                      </a:r>
                      <a:r>
                        <a:rPr lang="sl-SI" sz="600" dirty="0">
                          <a:effectLst/>
                        </a:rPr>
                        <a:t>petek </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tc>
                  <a:txBody>
                    <a:bodyPr/>
                    <a:lstStyle/>
                    <a:p>
                      <a:pPr indent="450215" algn="just">
                        <a:lnSpc>
                          <a:spcPct val="107000"/>
                        </a:lnSpc>
                        <a:spcAft>
                          <a:spcPts val="0"/>
                        </a:spcAft>
                        <a:tabLst>
                          <a:tab pos="450215" algn="l"/>
                        </a:tabLst>
                      </a:pPr>
                      <a:r>
                        <a:rPr lang="sl-SI" sz="600">
                          <a:effectLst/>
                        </a:rPr>
                        <a:t>Uveljavljanje pravice do vpogleda v učenčeve ovrednotene preizkuse NPZ v 9. razredu</a:t>
                      </a:r>
                      <a:endParaRPr lang="sl-SI" sz="700">
                        <a:effectLst/>
                      </a:endParaRPr>
                    </a:p>
                    <a:p>
                      <a:pPr indent="450215" algn="just">
                        <a:lnSpc>
                          <a:spcPct val="107000"/>
                        </a:lnSpc>
                        <a:spcAft>
                          <a:spcPts val="0"/>
                        </a:spcAft>
                        <a:tabLst>
                          <a:tab pos="450215" algn="l"/>
                        </a:tabLst>
                      </a:pPr>
                      <a:r>
                        <a:rPr lang="sl-SI" sz="600">
                          <a:effectLst/>
                        </a:rPr>
                        <a:t>Posredovanje podatkov o poizvedbah v 9. razredu na RIC</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extLst>
                  <a:ext uri="{0D108BD9-81ED-4DB2-BD59-A6C34878D82A}">
                    <a16:rowId xmlns:a16="http://schemas.microsoft.com/office/drawing/2014/main" val="370295361"/>
                  </a:ext>
                </a:extLst>
              </a:tr>
              <a:tr h="693530">
                <a:tc>
                  <a:txBody>
                    <a:bodyPr/>
                    <a:lstStyle/>
                    <a:p>
                      <a:pPr indent="450215" algn="just">
                        <a:lnSpc>
                          <a:spcPct val="107000"/>
                        </a:lnSpc>
                        <a:spcAft>
                          <a:spcPts val="0"/>
                        </a:spcAft>
                        <a:tabLst>
                          <a:tab pos="450215" algn="l"/>
                        </a:tabLst>
                      </a:pPr>
                      <a:r>
                        <a:rPr lang="sl-SI" sz="600" dirty="0">
                          <a:effectLst/>
                        </a:rPr>
                        <a:t>6. 6. </a:t>
                      </a:r>
                      <a:r>
                        <a:rPr lang="sl-SI" sz="600" dirty="0" smtClean="0">
                          <a:effectLst/>
                        </a:rPr>
                        <a:t>2023 – </a:t>
                      </a:r>
                      <a:r>
                        <a:rPr lang="sl-SI" sz="600" dirty="0">
                          <a:effectLst/>
                        </a:rPr>
                        <a:t>torek</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tc>
                  <a:txBody>
                    <a:bodyPr/>
                    <a:lstStyle/>
                    <a:p>
                      <a:pPr indent="450215" algn="just">
                        <a:lnSpc>
                          <a:spcPct val="107000"/>
                        </a:lnSpc>
                        <a:spcAft>
                          <a:spcPts val="0"/>
                        </a:spcAft>
                        <a:tabLst>
                          <a:tab pos="450215" algn="l"/>
                        </a:tabLst>
                      </a:pPr>
                      <a:r>
                        <a:rPr lang="sl-SI" sz="600">
                          <a:effectLst/>
                        </a:rPr>
                        <a:t>RIC posreduje šolam ovrednotene preizkuse z dosežki učencev pri NPZ v 6. razredu</a:t>
                      </a:r>
                      <a:endParaRPr lang="sl-SI" sz="700">
                        <a:effectLst/>
                      </a:endParaRPr>
                    </a:p>
                    <a:p>
                      <a:pPr indent="450215" algn="just">
                        <a:lnSpc>
                          <a:spcPct val="107000"/>
                        </a:lnSpc>
                        <a:spcAft>
                          <a:spcPts val="0"/>
                        </a:spcAft>
                        <a:tabLst>
                          <a:tab pos="450215" algn="l"/>
                        </a:tabLst>
                      </a:pPr>
                      <a:r>
                        <a:rPr lang="sl-SI" sz="600">
                          <a:effectLst/>
                        </a:rPr>
                        <a:t>Seznanitev učencev z dosežki v 6. razredu</a:t>
                      </a:r>
                      <a:endParaRPr lang="sl-SI" sz="700">
                        <a:effectLst/>
                      </a:endParaRPr>
                    </a:p>
                    <a:p>
                      <a:pPr indent="450215" algn="just">
                        <a:lnSpc>
                          <a:spcPct val="107000"/>
                        </a:lnSpc>
                        <a:spcAft>
                          <a:spcPts val="0"/>
                        </a:spcAft>
                        <a:tabLst>
                          <a:tab pos="450215" algn="l"/>
                        </a:tabLst>
                      </a:pPr>
                      <a:r>
                        <a:rPr lang="sl-SI" sz="600">
                          <a:effectLst/>
                        </a:rPr>
                        <a:t>Uveljavljanje pravice do vpogleda v učenčeve ovrednotene preizkuse NPZ v 6. razredu </a:t>
                      </a:r>
                      <a:endParaRPr lang="sl-SI" sz="700">
                        <a:effectLst/>
                      </a:endParaRPr>
                    </a:p>
                    <a:p>
                      <a:pPr indent="450215" algn="just">
                        <a:lnSpc>
                          <a:spcPct val="107000"/>
                        </a:lnSpc>
                        <a:spcAft>
                          <a:spcPts val="0"/>
                        </a:spcAft>
                        <a:tabLst>
                          <a:tab pos="450215" algn="l"/>
                        </a:tabLst>
                      </a:pPr>
                      <a:r>
                        <a:rPr lang="sl-SI" sz="600">
                          <a:effectLst/>
                        </a:rPr>
                        <a:t>Posredovanje podatkov o poizvedbah v 6. razredu na RIC</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extLst>
                  <a:ext uri="{0D108BD9-81ED-4DB2-BD59-A6C34878D82A}">
                    <a16:rowId xmlns:a16="http://schemas.microsoft.com/office/drawing/2014/main" val="1643364793"/>
                  </a:ext>
                </a:extLst>
              </a:tr>
              <a:tr h="346765">
                <a:tc>
                  <a:txBody>
                    <a:bodyPr/>
                    <a:lstStyle/>
                    <a:p>
                      <a:pPr indent="450215" algn="just">
                        <a:lnSpc>
                          <a:spcPct val="107000"/>
                        </a:lnSpc>
                        <a:spcAft>
                          <a:spcPts val="0"/>
                        </a:spcAft>
                        <a:tabLst>
                          <a:tab pos="450215" algn="l"/>
                        </a:tabLst>
                      </a:pPr>
                      <a:r>
                        <a:rPr lang="sl-SI" sz="600" dirty="0">
                          <a:effectLst/>
                        </a:rPr>
                        <a:t>7. 6. </a:t>
                      </a:r>
                      <a:r>
                        <a:rPr lang="sl-SI" sz="600" dirty="0" smtClean="0">
                          <a:effectLst/>
                        </a:rPr>
                        <a:t>2023 – </a:t>
                      </a:r>
                      <a:r>
                        <a:rPr lang="sl-SI" sz="600" dirty="0">
                          <a:effectLst/>
                        </a:rPr>
                        <a:t>sreda</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tc>
                  <a:txBody>
                    <a:bodyPr/>
                    <a:lstStyle/>
                    <a:p>
                      <a:pPr indent="450215" algn="just">
                        <a:lnSpc>
                          <a:spcPct val="107000"/>
                        </a:lnSpc>
                        <a:spcAft>
                          <a:spcPts val="0"/>
                        </a:spcAft>
                        <a:tabLst>
                          <a:tab pos="450215" algn="l"/>
                        </a:tabLst>
                      </a:pPr>
                      <a:r>
                        <a:rPr lang="sl-SI" sz="600">
                          <a:effectLst/>
                        </a:rPr>
                        <a:t>Uveljavljanje pravice do vpogleda v učenčeve ovrednotene preizkuse NPZ v 6. razredu</a:t>
                      </a:r>
                      <a:endParaRPr lang="sl-SI" sz="700">
                        <a:effectLst/>
                      </a:endParaRPr>
                    </a:p>
                    <a:p>
                      <a:pPr indent="450215" algn="just">
                        <a:lnSpc>
                          <a:spcPct val="107000"/>
                        </a:lnSpc>
                        <a:spcAft>
                          <a:spcPts val="0"/>
                        </a:spcAft>
                        <a:tabLst>
                          <a:tab pos="450215" algn="l"/>
                        </a:tabLst>
                      </a:pPr>
                      <a:r>
                        <a:rPr lang="sl-SI" sz="600">
                          <a:effectLst/>
                        </a:rPr>
                        <a:t>Posredovanje podatkov o poizvedbah v 6. razredu na RIC</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extLst>
                  <a:ext uri="{0D108BD9-81ED-4DB2-BD59-A6C34878D82A}">
                    <a16:rowId xmlns:a16="http://schemas.microsoft.com/office/drawing/2014/main" val="849309863"/>
                  </a:ext>
                </a:extLst>
              </a:tr>
              <a:tr h="346765">
                <a:tc>
                  <a:txBody>
                    <a:bodyPr/>
                    <a:lstStyle/>
                    <a:p>
                      <a:pPr indent="450215" algn="just">
                        <a:lnSpc>
                          <a:spcPct val="107000"/>
                        </a:lnSpc>
                        <a:spcAft>
                          <a:spcPts val="0"/>
                        </a:spcAft>
                        <a:tabLst>
                          <a:tab pos="450215" algn="l"/>
                        </a:tabLst>
                      </a:pPr>
                      <a:r>
                        <a:rPr lang="sl-SI" sz="600" dirty="0">
                          <a:effectLst/>
                        </a:rPr>
                        <a:t>8. 6. </a:t>
                      </a:r>
                      <a:r>
                        <a:rPr lang="sl-SI" sz="600" dirty="0" smtClean="0">
                          <a:effectLst/>
                        </a:rPr>
                        <a:t>2023 – </a:t>
                      </a:r>
                      <a:r>
                        <a:rPr lang="sl-SI" sz="600" dirty="0">
                          <a:effectLst/>
                        </a:rPr>
                        <a:t>četrtek</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tc>
                  <a:txBody>
                    <a:bodyPr/>
                    <a:lstStyle/>
                    <a:p>
                      <a:pPr indent="450215" algn="just">
                        <a:lnSpc>
                          <a:spcPct val="107000"/>
                        </a:lnSpc>
                        <a:spcAft>
                          <a:spcPts val="0"/>
                        </a:spcAft>
                        <a:tabLst>
                          <a:tab pos="450215" algn="l"/>
                        </a:tabLst>
                      </a:pPr>
                      <a:r>
                        <a:rPr lang="sl-SI" sz="600">
                          <a:effectLst/>
                        </a:rPr>
                        <a:t>Uveljavljanje pravice do vpogleda v učenčeve ovrednotene preizkuse NPZ v 6. razredu</a:t>
                      </a:r>
                      <a:endParaRPr lang="sl-SI" sz="700">
                        <a:effectLst/>
                      </a:endParaRPr>
                    </a:p>
                    <a:p>
                      <a:pPr indent="450215" algn="just">
                        <a:lnSpc>
                          <a:spcPct val="107000"/>
                        </a:lnSpc>
                        <a:spcAft>
                          <a:spcPts val="0"/>
                        </a:spcAft>
                        <a:tabLst>
                          <a:tab pos="450215" algn="l"/>
                        </a:tabLst>
                      </a:pPr>
                      <a:r>
                        <a:rPr lang="sl-SI" sz="600">
                          <a:effectLst/>
                        </a:rPr>
                        <a:t>Posredovanje podatkov o poizvedbah v 6. razredu na RIC</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extLst>
                  <a:ext uri="{0D108BD9-81ED-4DB2-BD59-A6C34878D82A}">
                    <a16:rowId xmlns:a16="http://schemas.microsoft.com/office/drawing/2014/main" val="3987301733"/>
                  </a:ext>
                </a:extLst>
              </a:tr>
              <a:tr h="231177">
                <a:tc>
                  <a:txBody>
                    <a:bodyPr/>
                    <a:lstStyle/>
                    <a:p>
                      <a:pPr indent="450215" algn="just">
                        <a:lnSpc>
                          <a:spcPct val="107000"/>
                        </a:lnSpc>
                        <a:spcAft>
                          <a:spcPts val="0"/>
                        </a:spcAft>
                        <a:tabLst>
                          <a:tab pos="450215" algn="l"/>
                        </a:tabLst>
                      </a:pPr>
                      <a:r>
                        <a:rPr lang="sl-SI" sz="600" dirty="0">
                          <a:effectLst/>
                        </a:rPr>
                        <a:t>12. 6. </a:t>
                      </a:r>
                      <a:r>
                        <a:rPr lang="sl-SI" sz="600" dirty="0" smtClean="0">
                          <a:effectLst/>
                        </a:rPr>
                        <a:t>2023 – </a:t>
                      </a:r>
                      <a:r>
                        <a:rPr lang="sl-SI" sz="600" dirty="0">
                          <a:effectLst/>
                        </a:rPr>
                        <a:t>ponedeljek</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tc>
                  <a:txBody>
                    <a:bodyPr/>
                    <a:lstStyle/>
                    <a:p>
                      <a:pPr indent="450215" algn="just">
                        <a:lnSpc>
                          <a:spcPct val="107000"/>
                        </a:lnSpc>
                        <a:spcAft>
                          <a:spcPts val="0"/>
                        </a:spcAft>
                        <a:tabLst>
                          <a:tab pos="450215" algn="l"/>
                        </a:tabLst>
                      </a:pPr>
                      <a:r>
                        <a:rPr lang="sl-SI" sz="600">
                          <a:effectLst/>
                        </a:rPr>
                        <a:t>RIC posreduje šolam spremembe dosežkov (po poizvedbah) učencev v 9. razredu</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extLst>
                  <a:ext uri="{0D108BD9-81ED-4DB2-BD59-A6C34878D82A}">
                    <a16:rowId xmlns:a16="http://schemas.microsoft.com/office/drawing/2014/main" val="3895321368"/>
                  </a:ext>
                </a:extLst>
              </a:tr>
              <a:tr h="146480">
                <a:tc>
                  <a:txBody>
                    <a:bodyPr/>
                    <a:lstStyle/>
                    <a:p>
                      <a:pPr indent="450215" algn="just">
                        <a:lnSpc>
                          <a:spcPct val="107000"/>
                        </a:lnSpc>
                        <a:spcAft>
                          <a:spcPts val="0"/>
                        </a:spcAft>
                        <a:tabLst>
                          <a:tab pos="450215" algn="l"/>
                        </a:tabLst>
                      </a:pPr>
                      <a:r>
                        <a:rPr lang="sl-SI" sz="600" dirty="0">
                          <a:effectLst/>
                        </a:rPr>
                        <a:t>15. 6</a:t>
                      </a:r>
                      <a:r>
                        <a:rPr lang="sl-SI" sz="600" dirty="0" smtClean="0">
                          <a:effectLst/>
                        </a:rPr>
                        <a:t>. 2023 </a:t>
                      </a:r>
                      <a:r>
                        <a:rPr lang="sl-SI" sz="600" dirty="0">
                          <a:effectLst/>
                        </a:rPr>
                        <a:t>– četrtek</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tc>
                  <a:txBody>
                    <a:bodyPr/>
                    <a:lstStyle/>
                    <a:p>
                      <a:pPr marR="111125" indent="450215" algn="just">
                        <a:lnSpc>
                          <a:spcPct val="107000"/>
                        </a:lnSpc>
                        <a:spcAft>
                          <a:spcPts val="0"/>
                        </a:spcAft>
                        <a:tabLst>
                          <a:tab pos="450215" algn="l"/>
                        </a:tabLst>
                      </a:pPr>
                      <a:r>
                        <a:rPr lang="sl-SI" sz="600">
                          <a:effectLst/>
                        </a:rPr>
                        <a:t>Razdelitev obvestil o dosežkih za učence 9. razreda</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extLst>
                  <a:ext uri="{0D108BD9-81ED-4DB2-BD59-A6C34878D82A}">
                    <a16:rowId xmlns:a16="http://schemas.microsoft.com/office/drawing/2014/main" val="3443136983"/>
                  </a:ext>
                </a:extLst>
              </a:tr>
              <a:tr h="231177">
                <a:tc>
                  <a:txBody>
                    <a:bodyPr/>
                    <a:lstStyle/>
                    <a:p>
                      <a:pPr indent="450215" algn="just">
                        <a:lnSpc>
                          <a:spcPct val="107000"/>
                        </a:lnSpc>
                        <a:spcAft>
                          <a:spcPts val="0"/>
                        </a:spcAft>
                        <a:tabLst>
                          <a:tab pos="450215" algn="l"/>
                        </a:tabLst>
                      </a:pPr>
                      <a:r>
                        <a:rPr lang="sl-SI" sz="600" dirty="0">
                          <a:effectLst/>
                        </a:rPr>
                        <a:t>16. 6</a:t>
                      </a:r>
                      <a:r>
                        <a:rPr lang="sl-SI" sz="600" dirty="0" smtClean="0">
                          <a:effectLst/>
                        </a:rPr>
                        <a:t>. 2023 </a:t>
                      </a:r>
                      <a:r>
                        <a:rPr lang="sl-SI" sz="600" dirty="0">
                          <a:effectLst/>
                        </a:rPr>
                        <a:t>– petek </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tc>
                  <a:txBody>
                    <a:bodyPr/>
                    <a:lstStyle/>
                    <a:p>
                      <a:pPr indent="450215" algn="just">
                        <a:lnSpc>
                          <a:spcPct val="107000"/>
                        </a:lnSpc>
                        <a:spcAft>
                          <a:spcPts val="0"/>
                        </a:spcAft>
                        <a:tabLst>
                          <a:tab pos="450215" algn="l"/>
                        </a:tabLst>
                      </a:pPr>
                      <a:r>
                        <a:rPr lang="sl-SI" sz="600">
                          <a:effectLst/>
                        </a:rPr>
                        <a:t>RIC posreduje šolam spremembe dosežkov (po poizvedbah) učencev v 6. razredu</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extLst>
                  <a:ext uri="{0D108BD9-81ED-4DB2-BD59-A6C34878D82A}">
                    <a16:rowId xmlns:a16="http://schemas.microsoft.com/office/drawing/2014/main" val="662682157"/>
                  </a:ext>
                </a:extLst>
              </a:tr>
              <a:tr h="115589">
                <a:tc>
                  <a:txBody>
                    <a:bodyPr/>
                    <a:lstStyle/>
                    <a:p>
                      <a:pPr indent="450215" algn="just">
                        <a:lnSpc>
                          <a:spcPct val="107000"/>
                        </a:lnSpc>
                        <a:spcAft>
                          <a:spcPts val="0"/>
                        </a:spcAft>
                        <a:tabLst>
                          <a:tab pos="450215" algn="l"/>
                        </a:tabLst>
                      </a:pPr>
                      <a:r>
                        <a:rPr lang="sl-SI" sz="600" dirty="0">
                          <a:effectLst/>
                        </a:rPr>
                        <a:t>23. 6</a:t>
                      </a:r>
                      <a:r>
                        <a:rPr lang="sl-SI" sz="600" dirty="0" smtClean="0">
                          <a:effectLst/>
                        </a:rPr>
                        <a:t>. 2023  </a:t>
                      </a:r>
                      <a:r>
                        <a:rPr lang="sl-SI" sz="600" dirty="0">
                          <a:effectLst/>
                        </a:rPr>
                        <a:t>– petek</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tc>
                  <a:txBody>
                    <a:bodyPr/>
                    <a:lstStyle/>
                    <a:p>
                      <a:pPr indent="450215" algn="just">
                        <a:lnSpc>
                          <a:spcPct val="107000"/>
                        </a:lnSpc>
                        <a:spcAft>
                          <a:spcPts val="0"/>
                        </a:spcAft>
                        <a:tabLst>
                          <a:tab pos="450215" algn="l"/>
                        </a:tabLst>
                      </a:pPr>
                      <a:r>
                        <a:rPr lang="sl-SI" sz="600" dirty="0">
                          <a:effectLst/>
                        </a:rPr>
                        <a:t>Razdelitev obvestil o dosežkih za učence 6. razreda</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1" marR="37281" marT="0" marB="0"/>
                </a:tc>
                <a:extLst>
                  <a:ext uri="{0D108BD9-81ED-4DB2-BD59-A6C34878D82A}">
                    <a16:rowId xmlns:a16="http://schemas.microsoft.com/office/drawing/2014/main" val="710907343"/>
                  </a:ext>
                </a:extLst>
              </a:tr>
            </a:tbl>
          </a:graphicData>
        </a:graphic>
      </p:graphicFrame>
    </p:spTree>
    <p:extLst>
      <p:ext uri="{BB962C8B-B14F-4D97-AF65-F5344CB8AC3E}">
        <p14:creationId xmlns:p14="http://schemas.microsoft.com/office/powerpoint/2010/main" val="2184829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86;p51"/>
          <p:cNvSpPr/>
          <p:nvPr/>
        </p:nvSpPr>
        <p:spPr>
          <a:xfrm rot="1108961">
            <a:off x="7387338" y="240953"/>
            <a:ext cx="1212556" cy="1564677"/>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Naslov 1"/>
          <p:cNvSpPr txBox="1">
            <a:spLocks/>
          </p:cNvSpPr>
          <p:nvPr/>
        </p:nvSpPr>
        <p:spPr>
          <a:xfrm>
            <a:off x="377686" y="2594693"/>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Roki za ocenjevanje znanja učencev, ki se izobražujejo na domu</a:t>
            </a:r>
            <a:endParaRPr lang="sl-SI" sz="1800" dirty="0">
              <a:solidFill>
                <a:schemeClr val="tx1"/>
              </a:solidFill>
              <a:latin typeface="+mj-lt"/>
            </a:endParaRPr>
          </a:p>
        </p:txBody>
      </p:sp>
      <p:sp>
        <p:nvSpPr>
          <p:cNvPr id="7" name="Naslov 1"/>
          <p:cNvSpPr txBox="1">
            <a:spLocks/>
          </p:cNvSpPr>
          <p:nvPr/>
        </p:nvSpPr>
        <p:spPr>
          <a:xfrm>
            <a:off x="420895" y="322129"/>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Izpitni roki za predmetne in popravne izpite</a:t>
            </a:r>
            <a:endParaRPr lang="sl-SI" sz="1800" dirty="0">
              <a:solidFill>
                <a:schemeClr val="tx1"/>
              </a:solidFill>
              <a:latin typeface="+mj-lt"/>
            </a:endParaRPr>
          </a:p>
        </p:txBody>
      </p:sp>
      <p:graphicFrame>
        <p:nvGraphicFramePr>
          <p:cNvPr id="2" name="Tabela 1"/>
          <p:cNvGraphicFramePr>
            <a:graphicFrameLocks noGrp="1"/>
          </p:cNvGraphicFramePr>
          <p:nvPr>
            <p:extLst>
              <p:ext uri="{D42A27DB-BD31-4B8C-83A1-F6EECF244321}">
                <p14:modId xmlns:p14="http://schemas.microsoft.com/office/powerpoint/2010/main" val="376670442"/>
              </p:ext>
            </p:extLst>
          </p:nvPr>
        </p:nvGraphicFramePr>
        <p:xfrm>
          <a:off x="309879" y="950327"/>
          <a:ext cx="6860713" cy="1621422"/>
        </p:xfrm>
        <a:graphic>
          <a:graphicData uri="http://schemas.openxmlformats.org/drawingml/2006/table">
            <a:tbl>
              <a:tblPr firstRow="1" firstCol="1" bandRow="1">
                <a:tableStyleId>{11B854F4-DAD3-4796-B587-69EDEEDD8DB9}</a:tableStyleId>
              </a:tblPr>
              <a:tblGrid>
                <a:gridCol w="3059668">
                  <a:extLst>
                    <a:ext uri="{9D8B030D-6E8A-4147-A177-3AD203B41FA5}">
                      <a16:colId xmlns:a16="http://schemas.microsoft.com/office/drawing/2014/main" val="2672763293"/>
                    </a:ext>
                  </a:extLst>
                </a:gridCol>
                <a:gridCol w="697610">
                  <a:extLst>
                    <a:ext uri="{9D8B030D-6E8A-4147-A177-3AD203B41FA5}">
                      <a16:colId xmlns:a16="http://schemas.microsoft.com/office/drawing/2014/main" val="3830707455"/>
                    </a:ext>
                  </a:extLst>
                </a:gridCol>
                <a:gridCol w="3103435">
                  <a:extLst>
                    <a:ext uri="{9D8B030D-6E8A-4147-A177-3AD203B41FA5}">
                      <a16:colId xmlns:a16="http://schemas.microsoft.com/office/drawing/2014/main" val="3515631964"/>
                    </a:ext>
                  </a:extLst>
                </a:gridCol>
              </a:tblGrid>
              <a:tr h="540474">
                <a:tc>
                  <a:txBody>
                    <a:bodyPr/>
                    <a:lstStyle/>
                    <a:p>
                      <a:pPr algn="l">
                        <a:lnSpc>
                          <a:spcPts val="1300"/>
                        </a:lnSpc>
                        <a:spcAft>
                          <a:spcPts val="0"/>
                        </a:spcAft>
                      </a:pPr>
                      <a:endParaRPr lang="sl-SI" sz="1400" dirty="0" smtClean="0">
                        <a:effectLst/>
                      </a:endParaRPr>
                    </a:p>
                    <a:p>
                      <a:pPr algn="l">
                        <a:lnSpc>
                          <a:spcPts val="1300"/>
                        </a:lnSpc>
                        <a:spcAft>
                          <a:spcPts val="0"/>
                        </a:spcAft>
                      </a:pPr>
                      <a:r>
                        <a:rPr lang="sl-SI" sz="1400" dirty="0" smtClean="0">
                          <a:effectLst/>
                        </a:rPr>
                        <a:t>16</a:t>
                      </a:r>
                      <a:r>
                        <a:rPr lang="sl-SI" sz="1400" dirty="0">
                          <a:effectLst/>
                        </a:rPr>
                        <a:t>. 6. - 29. 6. 2023</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tc>
                  <a:txBody>
                    <a:bodyPr/>
                    <a:lstStyle/>
                    <a:p>
                      <a:pPr algn="ctr">
                        <a:lnSpc>
                          <a:spcPts val="1300"/>
                        </a:lnSpc>
                        <a:spcAft>
                          <a:spcPts val="0"/>
                        </a:spcAft>
                      </a:pPr>
                      <a:endParaRPr lang="sl-SI" sz="1400" dirty="0" smtClean="0">
                        <a:effectLst/>
                      </a:endParaRPr>
                    </a:p>
                    <a:p>
                      <a:pPr algn="ctr">
                        <a:lnSpc>
                          <a:spcPts val="1300"/>
                        </a:lnSpc>
                        <a:spcAft>
                          <a:spcPts val="0"/>
                        </a:spcAft>
                      </a:pPr>
                      <a:r>
                        <a:rPr lang="sl-SI" sz="1400" dirty="0" smtClean="0">
                          <a:effectLst/>
                        </a:rPr>
                        <a:t>1</a:t>
                      </a:r>
                      <a:r>
                        <a:rPr lang="sl-SI" sz="1400" dirty="0">
                          <a:effectLst/>
                        </a:rPr>
                        <a:t>. rok</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tc>
                  <a:txBody>
                    <a:bodyPr/>
                    <a:lstStyle/>
                    <a:p>
                      <a:pPr algn="l">
                        <a:lnSpc>
                          <a:spcPts val="1300"/>
                        </a:lnSpc>
                        <a:spcAft>
                          <a:spcPts val="0"/>
                        </a:spcAft>
                      </a:pPr>
                      <a:endParaRPr lang="sl-SI" sz="1400" dirty="0" smtClean="0">
                        <a:effectLst/>
                      </a:endParaRPr>
                    </a:p>
                    <a:p>
                      <a:pPr algn="l">
                        <a:lnSpc>
                          <a:spcPts val="1300"/>
                        </a:lnSpc>
                        <a:spcAft>
                          <a:spcPts val="0"/>
                        </a:spcAft>
                      </a:pPr>
                      <a:r>
                        <a:rPr lang="sl-SI" sz="1400" dirty="0" smtClean="0">
                          <a:effectLst/>
                        </a:rPr>
                        <a:t>učenci </a:t>
                      </a:r>
                      <a:r>
                        <a:rPr lang="sl-SI" sz="1400" dirty="0">
                          <a:effectLst/>
                        </a:rPr>
                        <a:t>9. razreda</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extLst>
                  <a:ext uri="{0D108BD9-81ED-4DB2-BD59-A6C34878D82A}">
                    <a16:rowId xmlns:a16="http://schemas.microsoft.com/office/drawing/2014/main" val="841217550"/>
                  </a:ext>
                </a:extLst>
              </a:tr>
              <a:tr h="540474">
                <a:tc>
                  <a:txBody>
                    <a:bodyPr/>
                    <a:lstStyle/>
                    <a:p>
                      <a:pPr algn="l">
                        <a:lnSpc>
                          <a:spcPts val="1300"/>
                        </a:lnSpc>
                        <a:spcAft>
                          <a:spcPts val="0"/>
                        </a:spcAft>
                      </a:pPr>
                      <a:endParaRPr lang="sl-SI" sz="1400" dirty="0" smtClean="0">
                        <a:effectLst/>
                      </a:endParaRPr>
                    </a:p>
                    <a:p>
                      <a:pPr algn="l">
                        <a:lnSpc>
                          <a:spcPts val="1300"/>
                        </a:lnSpc>
                        <a:spcAft>
                          <a:spcPts val="0"/>
                        </a:spcAft>
                      </a:pPr>
                      <a:r>
                        <a:rPr lang="sl-SI" sz="1400" dirty="0" smtClean="0">
                          <a:effectLst/>
                        </a:rPr>
                        <a:t>26</a:t>
                      </a:r>
                      <a:r>
                        <a:rPr lang="sl-SI" sz="1400" dirty="0">
                          <a:effectLst/>
                        </a:rPr>
                        <a:t>. 6. - 7. 7. 2023</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tc>
                  <a:txBody>
                    <a:bodyPr/>
                    <a:lstStyle/>
                    <a:p>
                      <a:pPr algn="ctr">
                        <a:lnSpc>
                          <a:spcPts val="1300"/>
                        </a:lnSpc>
                        <a:spcAft>
                          <a:spcPts val="0"/>
                        </a:spcAft>
                      </a:pPr>
                      <a:endParaRPr lang="sl-SI" sz="1400" dirty="0" smtClean="0">
                        <a:effectLst/>
                      </a:endParaRPr>
                    </a:p>
                    <a:p>
                      <a:pPr algn="ctr">
                        <a:lnSpc>
                          <a:spcPts val="1300"/>
                        </a:lnSpc>
                        <a:spcAft>
                          <a:spcPts val="0"/>
                        </a:spcAft>
                      </a:pPr>
                      <a:r>
                        <a:rPr lang="sl-SI" sz="1400" dirty="0" smtClean="0">
                          <a:effectLst/>
                        </a:rPr>
                        <a:t>1</a:t>
                      </a:r>
                      <a:r>
                        <a:rPr lang="sl-SI" sz="1400" dirty="0">
                          <a:effectLst/>
                        </a:rPr>
                        <a:t>. rok</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tc>
                  <a:txBody>
                    <a:bodyPr/>
                    <a:lstStyle/>
                    <a:p>
                      <a:pPr algn="l">
                        <a:lnSpc>
                          <a:spcPts val="1300"/>
                        </a:lnSpc>
                        <a:spcAft>
                          <a:spcPts val="0"/>
                        </a:spcAft>
                      </a:pPr>
                      <a:endParaRPr lang="sl-SI" sz="1400" dirty="0" smtClean="0">
                        <a:effectLst/>
                      </a:endParaRPr>
                    </a:p>
                    <a:p>
                      <a:pPr algn="l">
                        <a:lnSpc>
                          <a:spcPts val="1300"/>
                        </a:lnSpc>
                        <a:spcAft>
                          <a:spcPts val="0"/>
                        </a:spcAft>
                      </a:pPr>
                      <a:r>
                        <a:rPr lang="sl-SI" sz="1400" dirty="0" smtClean="0">
                          <a:effectLst/>
                        </a:rPr>
                        <a:t>učenci </a:t>
                      </a:r>
                      <a:r>
                        <a:rPr lang="sl-SI" sz="1400" dirty="0">
                          <a:effectLst/>
                        </a:rPr>
                        <a:t>od 1. do 8. razreda</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extLst>
                  <a:ext uri="{0D108BD9-81ED-4DB2-BD59-A6C34878D82A}">
                    <a16:rowId xmlns:a16="http://schemas.microsoft.com/office/drawing/2014/main" val="4183388850"/>
                  </a:ext>
                </a:extLst>
              </a:tr>
              <a:tr h="540474">
                <a:tc>
                  <a:txBody>
                    <a:bodyPr/>
                    <a:lstStyle/>
                    <a:p>
                      <a:pPr algn="l">
                        <a:lnSpc>
                          <a:spcPts val="1300"/>
                        </a:lnSpc>
                        <a:spcAft>
                          <a:spcPts val="0"/>
                        </a:spcAft>
                      </a:pPr>
                      <a:endParaRPr lang="sl-SI" sz="1400" dirty="0" smtClean="0">
                        <a:effectLst/>
                      </a:endParaRPr>
                    </a:p>
                    <a:p>
                      <a:pPr algn="l">
                        <a:lnSpc>
                          <a:spcPts val="1300"/>
                        </a:lnSpc>
                        <a:spcAft>
                          <a:spcPts val="0"/>
                        </a:spcAft>
                      </a:pPr>
                      <a:r>
                        <a:rPr lang="sl-SI" sz="1400" dirty="0" smtClean="0">
                          <a:effectLst/>
                        </a:rPr>
                        <a:t>18</a:t>
                      </a:r>
                      <a:r>
                        <a:rPr lang="sl-SI" sz="1400" dirty="0">
                          <a:effectLst/>
                        </a:rPr>
                        <a:t>. 8. - 31. 8. 2023</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tc>
                  <a:txBody>
                    <a:bodyPr/>
                    <a:lstStyle/>
                    <a:p>
                      <a:pPr algn="ctr">
                        <a:lnSpc>
                          <a:spcPts val="1300"/>
                        </a:lnSpc>
                        <a:spcAft>
                          <a:spcPts val="0"/>
                        </a:spcAft>
                      </a:pPr>
                      <a:endParaRPr lang="sl-SI" sz="1400" dirty="0" smtClean="0">
                        <a:effectLst/>
                      </a:endParaRPr>
                    </a:p>
                    <a:p>
                      <a:pPr algn="ctr">
                        <a:lnSpc>
                          <a:spcPts val="1300"/>
                        </a:lnSpc>
                        <a:spcAft>
                          <a:spcPts val="0"/>
                        </a:spcAft>
                      </a:pPr>
                      <a:r>
                        <a:rPr lang="sl-SI" sz="1400" dirty="0" smtClean="0">
                          <a:effectLst/>
                        </a:rPr>
                        <a:t>2</a:t>
                      </a:r>
                      <a:r>
                        <a:rPr lang="sl-SI" sz="1400" dirty="0">
                          <a:effectLst/>
                        </a:rPr>
                        <a:t>. rok</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tc>
                  <a:txBody>
                    <a:bodyPr/>
                    <a:lstStyle/>
                    <a:p>
                      <a:pPr algn="l">
                        <a:lnSpc>
                          <a:spcPts val="1300"/>
                        </a:lnSpc>
                        <a:spcAft>
                          <a:spcPts val="0"/>
                        </a:spcAft>
                      </a:pPr>
                      <a:endParaRPr lang="sl-SI" sz="1400" dirty="0" smtClean="0">
                        <a:effectLst/>
                      </a:endParaRPr>
                    </a:p>
                    <a:p>
                      <a:pPr algn="l">
                        <a:lnSpc>
                          <a:spcPts val="1300"/>
                        </a:lnSpc>
                        <a:spcAft>
                          <a:spcPts val="0"/>
                        </a:spcAft>
                      </a:pPr>
                      <a:r>
                        <a:rPr lang="sl-SI" sz="1400" dirty="0" smtClean="0">
                          <a:effectLst/>
                        </a:rPr>
                        <a:t>učenci </a:t>
                      </a:r>
                      <a:r>
                        <a:rPr lang="sl-SI" sz="1400" dirty="0">
                          <a:effectLst/>
                        </a:rPr>
                        <a:t>od 1. do 9. razreda</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extLst>
                  <a:ext uri="{0D108BD9-81ED-4DB2-BD59-A6C34878D82A}">
                    <a16:rowId xmlns:a16="http://schemas.microsoft.com/office/drawing/2014/main" val="1725851075"/>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116472345"/>
              </p:ext>
            </p:extLst>
          </p:nvPr>
        </p:nvGraphicFramePr>
        <p:xfrm>
          <a:off x="377686" y="3055193"/>
          <a:ext cx="6792907" cy="1812063"/>
        </p:xfrm>
        <a:graphic>
          <a:graphicData uri="http://schemas.openxmlformats.org/drawingml/2006/table">
            <a:tbl>
              <a:tblPr firstRow="1" firstCol="1" bandRow="1">
                <a:tableStyleId>{11B854F4-DAD3-4796-B587-69EDEEDD8DB9}</a:tableStyleId>
              </a:tblPr>
              <a:tblGrid>
                <a:gridCol w="3029429">
                  <a:extLst>
                    <a:ext uri="{9D8B030D-6E8A-4147-A177-3AD203B41FA5}">
                      <a16:colId xmlns:a16="http://schemas.microsoft.com/office/drawing/2014/main" val="756656305"/>
                    </a:ext>
                  </a:extLst>
                </a:gridCol>
                <a:gridCol w="690715">
                  <a:extLst>
                    <a:ext uri="{9D8B030D-6E8A-4147-A177-3AD203B41FA5}">
                      <a16:colId xmlns:a16="http://schemas.microsoft.com/office/drawing/2014/main" val="467506190"/>
                    </a:ext>
                  </a:extLst>
                </a:gridCol>
                <a:gridCol w="3072763">
                  <a:extLst>
                    <a:ext uri="{9D8B030D-6E8A-4147-A177-3AD203B41FA5}">
                      <a16:colId xmlns:a16="http://schemas.microsoft.com/office/drawing/2014/main" val="682163915"/>
                    </a:ext>
                  </a:extLst>
                </a:gridCol>
              </a:tblGrid>
              <a:tr h="604021">
                <a:tc>
                  <a:txBody>
                    <a:bodyPr/>
                    <a:lstStyle/>
                    <a:p>
                      <a:pPr algn="l">
                        <a:lnSpc>
                          <a:spcPts val="1300"/>
                        </a:lnSpc>
                        <a:spcAft>
                          <a:spcPts val="0"/>
                        </a:spcAft>
                      </a:pPr>
                      <a:endParaRPr lang="sl-SI" sz="1400" dirty="0" smtClean="0">
                        <a:effectLst/>
                      </a:endParaRPr>
                    </a:p>
                    <a:p>
                      <a:pPr algn="l">
                        <a:lnSpc>
                          <a:spcPts val="1300"/>
                        </a:lnSpc>
                        <a:spcAft>
                          <a:spcPts val="0"/>
                        </a:spcAft>
                      </a:pPr>
                      <a:r>
                        <a:rPr lang="sl-SI" sz="1400" dirty="0" smtClean="0">
                          <a:effectLst/>
                        </a:rPr>
                        <a:t>3</a:t>
                      </a:r>
                      <a:r>
                        <a:rPr lang="sl-SI" sz="1400" dirty="0">
                          <a:effectLst/>
                        </a:rPr>
                        <a:t>. 5. - 15. 6. 2023</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tc>
                  <a:txBody>
                    <a:bodyPr/>
                    <a:lstStyle/>
                    <a:p>
                      <a:pPr algn="ctr">
                        <a:lnSpc>
                          <a:spcPts val="1300"/>
                        </a:lnSpc>
                        <a:spcAft>
                          <a:spcPts val="0"/>
                        </a:spcAft>
                      </a:pPr>
                      <a:endParaRPr lang="sl-SI" sz="1400" dirty="0" smtClean="0">
                        <a:effectLst/>
                      </a:endParaRPr>
                    </a:p>
                    <a:p>
                      <a:pPr algn="ctr">
                        <a:lnSpc>
                          <a:spcPts val="1300"/>
                        </a:lnSpc>
                        <a:spcAft>
                          <a:spcPts val="0"/>
                        </a:spcAft>
                        <a:buAutoNum type="arabicPeriod"/>
                      </a:pPr>
                      <a:r>
                        <a:rPr lang="sl-SI" sz="1400" dirty="0" smtClean="0">
                          <a:effectLst/>
                        </a:rPr>
                        <a:t> rok</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tc>
                  <a:txBody>
                    <a:bodyPr/>
                    <a:lstStyle/>
                    <a:p>
                      <a:pPr algn="l">
                        <a:lnSpc>
                          <a:spcPts val="1300"/>
                        </a:lnSpc>
                        <a:spcAft>
                          <a:spcPts val="0"/>
                        </a:spcAft>
                      </a:pPr>
                      <a:endParaRPr lang="sl-SI" sz="1400" dirty="0" smtClean="0">
                        <a:effectLst/>
                      </a:endParaRPr>
                    </a:p>
                    <a:p>
                      <a:pPr algn="l">
                        <a:lnSpc>
                          <a:spcPts val="1300"/>
                        </a:lnSpc>
                        <a:spcAft>
                          <a:spcPts val="0"/>
                        </a:spcAft>
                      </a:pPr>
                      <a:r>
                        <a:rPr lang="sl-SI" sz="1400" dirty="0" smtClean="0">
                          <a:effectLst/>
                        </a:rPr>
                        <a:t>učenci </a:t>
                      </a:r>
                      <a:r>
                        <a:rPr lang="sl-SI" sz="1400" dirty="0">
                          <a:effectLst/>
                        </a:rPr>
                        <a:t>9. razreda</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extLst>
                  <a:ext uri="{0D108BD9-81ED-4DB2-BD59-A6C34878D82A}">
                    <a16:rowId xmlns:a16="http://schemas.microsoft.com/office/drawing/2014/main" val="78716205"/>
                  </a:ext>
                </a:extLst>
              </a:tr>
              <a:tr h="604021">
                <a:tc>
                  <a:txBody>
                    <a:bodyPr/>
                    <a:lstStyle/>
                    <a:p>
                      <a:pPr algn="l">
                        <a:lnSpc>
                          <a:spcPts val="1300"/>
                        </a:lnSpc>
                        <a:spcAft>
                          <a:spcPts val="0"/>
                        </a:spcAft>
                      </a:pPr>
                      <a:endParaRPr lang="sl-SI" sz="1400" dirty="0" smtClean="0">
                        <a:effectLst/>
                      </a:endParaRPr>
                    </a:p>
                    <a:p>
                      <a:pPr algn="l">
                        <a:lnSpc>
                          <a:spcPts val="1300"/>
                        </a:lnSpc>
                        <a:spcAft>
                          <a:spcPts val="0"/>
                        </a:spcAft>
                      </a:pPr>
                      <a:r>
                        <a:rPr lang="sl-SI" sz="1400" dirty="0" smtClean="0">
                          <a:effectLst/>
                        </a:rPr>
                        <a:t>3</a:t>
                      </a:r>
                      <a:r>
                        <a:rPr lang="sl-SI" sz="1400" dirty="0">
                          <a:effectLst/>
                        </a:rPr>
                        <a:t>. 5. - 23. 6. 2023</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tc>
                  <a:txBody>
                    <a:bodyPr/>
                    <a:lstStyle/>
                    <a:p>
                      <a:pPr algn="ctr">
                        <a:lnSpc>
                          <a:spcPts val="1300"/>
                        </a:lnSpc>
                        <a:spcAft>
                          <a:spcPts val="0"/>
                        </a:spcAft>
                      </a:pPr>
                      <a:endParaRPr lang="sl-SI" sz="1400" dirty="0" smtClean="0">
                        <a:effectLst/>
                      </a:endParaRPr>
                    </a:p>
                    <a:p>
                      <a:pPr algn="ctr">
                        <a:lnSpc>
                          <a:spcPts val="1300"/>
                        </a:lnSpc>
                        <a:spcAft>
                          <a:spcPts val="0"/>
                        </a:spcAft>
                      </a:pPr>
                      <a:r>
                        <a:rPr lang="sl-SI" sz="1400" dirty="0" smtClean="0">
                          <a:effectLst/>
                        </a:rPr>
                        <a:t>1</a:t>
                      </a:r>
                      <a:r>
                        <a:rPr lang="sl-SI" sz="1400" dirty="0">
                          <a:effectLst/>
                        </a:rPr>
                        <a:t>. </a:t>
                      </a:r>
                      <a:r>
                        <a:rPr lang="sl-SI" sz="1400" dirty="0" smtClean="0">
                          <a:effectLst/>
                        </a:rPr>
                        <a:t>rok</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tc>
                  <a:txBody>
                    <a:bodyPr/>
                    <a:lstStyle/>
                    <a:p>
                      <a:pPr algn="l">
                        <a:lnSpc>
                          <a:spcPts val="1300"/>
                        </a:lnSpc>
                        <a:spcAft>
                          <a:spcPts val="0"/>
                        </a:spcAft>
                      </a:pPr>
                      <a:endParaRPr lang="sl-SI" sz="1400" dirty="0" smtClean="0">
                        <a:effectLst/>
                      </a:endParaRPr>
                    </a:p>
                    <a:p>
                      <a:pPr algn="l">
                        <a:lnSpc>
                          <a:spcPts val="1300"/>
                        </a:lnSpc>
                        <a:spcAft>
                          <a:spcPts val="0"/>
                        </a:spcAft>
                      </a:pPr>
                      <a:r>
                        <a:rPr lang="sl-SI" sz="1400" dirty="0" smtClean="0">
                          <a:effectLst/>
                        </a:rPr>
                        <a:t>učenci </a:t>
                      </a:r>
                      <a:r>
                        <a:rPr lang="sl-SI" sz="1400" dirty="0">
                          <a:effectLst/>
                        </a:rPr>
                        <a:t>od 1. do 8. razreda</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extLst>
                  <a:ext uri="{0D108BD9-81ED-4DB2-BD59-A6C34878D82A}">
                    <a16:rowId xmlns:a16="http://schemas.microsoft.com/office/drawing/2014/main" val="3131508918"/>
                  </a:ext>
                </a:extLst>
              </a:tr>
              <a:tr h="604021">
                <a:tc>
                  <a:txBody>
                    <a:bodyPr/>
                    <a:lstStyle/>
                    <a:p>
                      <a:pPr algn="l">
                        <a:lnSpc>
                          <a:spcPts val="1300"/>
                        </a:lnSpc>
                        <a:spcAft>
                          <a:spcPts val="0"/>
                        </a:spcAft>
                      </a:pPr>
                      <a:endParaRPr lang="sl-SI" sz="1400" dirty="0" smtClean="0">
                        <a:effectLst/>
                      </a:endParaRPr>
                    </a:p>
                    <a:p>
                      <a:pPr algn="l">
                        <a:lnSpc>
                          <a:spcPts val="1300"/>
                        </a:lnSpc>
                        <a:spcAft>
                          <a:spcPts val="0"/>
                        </a:spcAft>
                      </a:pPr>
                      <a:r>
                        <a:rPr lang="sl-SI" sz="1400" dirty="0" smtClean="0">
                          <a:effectLst/>
                        </a:rPr>
                        <a:t>18</a:t>
                      </a:r>
                      <a:r>
                        <a:rPr lang="sl-SI" sz="1400" dirty="0">
                          <a:effectLst/>
                        </a:rPr>
                        <a:t>. 8. - 31. 8. 2023</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tc>
                  <a:txBody>
                    <a:bodyPr/>
                    <a:lstStyle/>
                    <a:p>
                      <a:pPr algn="ctr">
                        <a:lnSpc>
                          <a:spcPts val="1300"/>
                        </a:lnSpc>
                        <a:spcAft>
                          <a:spcPts val="0"/>
                        </a:spcAft>
                      </a:pPr>
                      <a:endParaRPr lang="sl-SI" sz="1400" dirty="0" smtClean="0">
                        <a:effectLst/>
                      </a:endParaRPr>
                    </a:p>
                    <a:p>
                      <a:pPr algn="ctr">
                        <a:lnSpc>
                          <a:spcPts val="1300"/>
                        </a:lnSpc>
                        <a:spcAft>
                          <a:spcPts val="0"/>
                        </a:spcAft>
                      </a:pPr>
                      <a:r>
                        <a:rPr lang="sl-SI" sz="1400" dirty="0" smtClean="0">
                          <a:effectLst/>
                        </a:rPr>
                        <a:t>2</a:t>
                      </a:r>
                      <a:r>
                        <a:rPr lang="sl-SI" sz="1400" dirty="0">
                          <a:effectLst/>
                        </a:rPr>
                        <a:t>. rok</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tc>
                  <a:txBody>
                    <a:bodyPr/>
                    <a:lstStyle/>
                    <a:p>
                      <a:pPr algn="l">
                        <a:lnSpc>
                          <a:spcPts val="1300"/>
                        </a:lnSpc>
                        <a:spcAft>
                          <a:spcPts val="0"/>
                        </a:spcAft>
                      </a:pPr>
                      <a:endParaRPr lang="sl-SI" sz="1400" dirty="0" smtClean="0">
                        <a:effectLst/>
                      </a:endParaRPr>
                    </a:p>
                    <a:p>
                      <a:pPr algn="l">
                        <a:lnSpc>
                          <a:spcPts val="1300"/>
                        </a:lnSpc>
                        <a:spcAft>
                          <a:spcPts val="0"/>
                        </a:spcAft>
                      </a:pPr>
                      <a:r>
                        <a:rPr lang="sl-SI" sz="1400" dirty="0" smtClean="0">
                          <a:effectLst/>
                        </a:rPr>
                        <a:t>učenci </a:t>
                      </a:r>
                      <a:r>
                        <a:rPr lang="sl-SI" sz="1400" dirty="0">
                          <a:effectLst/>
                        </a:rPr>
                        <a:t>od 1. do 9. razreda</a:t>
                      </a:r>
                      <a:endParaRPr lang="sl-S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765" marR="24765" marT="0" marB="0"/>
                </a:tc>
                <a:extLst>
                  <a:ext uri="{0D108BD9-81ED-4DB2-BD59-A6C34878D82A}">
                    <a16:rowId xmlns:a16="http://schemas.microsoft.com/office/drawing/2014/main" val="2545957398"/>
                  </a:ext>
                </a:extLst>
              </a:tr>
            </a:tbl>
          </a:graphicData>
        </a:graphic>
      </p:graphicFrame>
    </p:spTree>
    <p:extLst>
      <p:ext uri="{BB962C8B-B14F-4D97-AF65-F5344CB8AC3E}">
        <p14:creationId xmlns:p14="http://schemas.microsoft.com/office/powerpoint/2010/main" val="693008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txBox="1">
            <a:spLocks/>
          </p:cNvSpPr>
          <p:nvPr/>
        </p:nvSpPr>
        <p:spPr>
          <a:xfrm>
            <a:off x="377686" y="90994"/>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Šolski zvonec </a:t>
            </a:r>
            <a:endParaRPr lang="sl-SI" sz="1800" dirty="0">
              <a:solidFill>
                <a:schemeClr val="tx1"/>
              </a:solidFill>
              <a:latin typeface="+mj-lt"/>
            </a:endParaRPr>
          </a:p>
        </p:txBody>
      </p:sp>
      <p:graphicFrame>
        <p:nvGraphicFramePr>
          <p:cNvPr id="10" name="Tabela 9"/>
          <p:cNvGraphicFramePr>
            <a:graphicFrameLocks noGrp="1"/>
          </p:cNvGraphicFramePr>
          <p:nvPr>
            <p:extLst>
              <p:ext uri="{D42A27DB-BD31-4B8C-83A1-F6EECF244321}">
                <p14:modId xmlns:p14="http://schemas.microsoft.com/office/powerpoint/2010/main" val="1273097158"/>
              </p:ext>
            </p:extLst>
          </p:nvPr>
        </p:nvGraphicFramePr>
        <p:xfrm>
          <a:off x="229054" y="551494"/>
          <a:ext cx="8827859" cy="4536440"/>
        </p:xfrm>
        <a:graphic>
          <a:graphicData uri="http://schemas.openxmlformats.org/drawingml/2006/table">
            <a:tbl>
              <a:tblPr firstRow="1" bandRow="1">
                <a:tableStyleId>{165A5818-91DA-4400-851C-00DBC44C59E1}</a:tableStyleId>
              </a:tblPr>
              <a:tblGrid>
                <a:gridCol w="1199525">
                  <a:extLst>
                    <a:ext uri="{9D8B030D-6E8A-4147-A177-3AD203B41FA5}">
                      <a16:colId xmlns:a16="http://schemas.microsoft.com/office/drawing/2014/main" val="304991257"/>
                    </a:ext>
                  </a:extLst>
                </a:gridCol>
                <a:gridCol w="2134678">
                  <a:extLst>
                    <a:ext uri="{9D8B030D-6E8A-4147-A177-3AD203B41FA5}">
                      <a16:colId xmlns:a16="http://schemas.microsoft.com/office/drawing/2014/main" val="3929000817"/>
                    </a:ext>
                  </a:extLst>
                </a:gridCol>
                <a:gridCol w="283029">
                  <a:extLst>
                    <a:ext uri="{9D8B030D-6E8A-4147-A177-3AD203B41FA5}">
                      <a16:colId xmlns:a16="http://schemas.microsoft.com/office/drawing/2014/main" val="4142377508"/>
                    </a:ext>
                  </a:extLst>
                </a:gridCol>
                <a:gridCol w="1161143">
                  <a:extLst>
                    <a:ext uri="{9D8B030D-6E8A-4147-A177-3AD203B41FA5}">
                      <a16:colId xmlns:a16="http://schemas.microsoft.com/office/drawing/2014/main" val="1236672687"/>
                    </a:ext>
                  </a:extLst>
                </a:gridCol>
                <a:gridCol w="1262742">
                  <a:extLst>
                    <a:ext uri="{9D8B030D-6E8A-4147-A177-3AD203B41FA5}">
                      <a16:colId xmlns:a16="http://schemas.microsoft.com/office/drawing/2014/main" val="1258133985"/>
                    </a:ext>
                  </a:extLst>
                </a:gridCol>
                <a:gridCol w="319315">
                  <a:extLst>
                    <a:ext uri="{9D8B030D-6E8A-4147-A177-3AD203B41FA5}">
                      <a16:colId xmlns:a16="http://schemas.microsoft.com/office/drawing/2014/main" val="1877031534"/>
                    </a:ext>
                  </a:extLst>
                </a:gridCol>
                <a:gridCol w="1023257">
                  <a:extLst>
                    <a:ext uri="{9D8B030D-6E8A-4147-A177-3AD203B41FA5}">
                      <a16:colId xmlns:a16="http://schemas.microsoft.com/office/drawing/2014/main" val="3358757976"/>
                    </a:ext>
                  </a:extLst>
                </a:gridCol>
                <a:gridCol w="1444170">
                  <a:extLst>
                    <a:ext uri="{9D8B030D-6E8A-4147-A177-3AD203B41FA5}">
                      <a16:colId xmlns:a16="http://schemas.microsoft.com/office/drawing/2014/main" val="810771272"/>
                    </a:ext>
                  </a:extLst>
                </a:gridCol>
              </a:tblGrid>
              <a:tr h="370840">
                <a:tc gridSpan="2">
                  <a:txBody>
                    <a:bodyPr/>
                    <a:lstStyle/>
                    <a:p>
                      <a:pPr algn="ctr"/>
                      <a:r>
                        <a:rPr lang="sl-SI" sz="1200" b="1" dirty="0" smtClean="0">
                          <a:solidFill>
                            <a:schemeClr val="tx1"/>
                          </a:solidFill>
                          <a:latin typeface="+mj-lt"/>
                        </a:rPr>
                        <a:t>redni oddelki</a:t>
                      </a:r>
                      <a:r>
                        <a:rPr lang="sl-SI" sz="1200" b="1" baseline="0" dirty="0" smtClean="0">
                          <a:solidFill>
                            <a:schemeClr val="tx1"/>
                          </a:solidFill>
                          <a:latin typeface="+mj-lt"/>
                        </a:rPr>
                        <a:t> in oddelki NIS</a:t>
                      </a:r>
                      <a:endParaRPr lang="sl-SI" sz="1200" b="1" dirty="0">
                        <a:solidFill>
                          <a:schemeClr val="tx1"/>
                        </a:solidFill>
                        <a:latin typeface="+mj-lt"/>
                      </a:endParaRPr>
                    </a:p>
                  </a:txBody>
                  <a:tcPr/>
                </a:tc>
                <a:tc hMerge="1">
                  <a:txBody>
                    <a:bodyPr/>
                    <a:lstStyle/>
                    <a:p>
                      <a:endParaRPr lang="sl-SI" dirty="0"/>
                    </a:p>
                  </a:txBody>
                  <a:tcPr/>
                </a:tc>
                <a:tc>
                  <a:txBody>
                    <a:bodyPr/>
                    <a:lstStyle/>
                    <a:p>
                      <a:pPr marR="0" algn="ctr" rtl="0">
                        <a:lnSpc>
                          <a:spcPct val="100000"/>
                        </a:lnSpc>
                        <a:spcBef>
                          <a:spcPts val="0"/>
                        </a:spcBef>
                        <a:spcAft>
                          <a:spcPts val="0"/>
                        </a:spcAft>
                        <a:buClr>
                          <a:srgbClr val="000000"/>
                        </a:buClr>
                        <a:buFont typeface="Arial"/>
                      </a:pPr>
                      <a:endParaRPr lang="sl-SI" sz="1200" b="1" i="0" u="none" strike="noStrike" cap="none" dirty="0">
                        <a:solidFill>
                          <a:schemeClr val="tx1"/>
                        </a:solidFill>
                        <a:latin typeface="+mj-lt"/>
                        <a:ea typeface="Arial"/>
                        <a:cs typeface="Arial"/>
                        <a:sym typeface="Arial"/>
                      </a:endParaRPr>
                    </a:p>
                  </a:txBody>
                  <a:tcPr>
                    <a:solidFill>
                      <a:schemeClr val="bg1">
                        <a:lumMod val="75000"/>
                      </a:schemeClr>
                    </a:solidFill>
                  </a:tcPr>
                </a:tc>
                <a:tc gridSpan="2">
                  <a:txBody>
                    <a:bodyPr/>
                    <a:lstStyle/>
                    <a:p>
                      <a:pPr marR="0" algn="ctr" rtl="0">
                        <a:lnSpc>
                          <a:spcPct val="100000"/>
                        </a:lnSpc>
                        <a:spcBef>
                          <a:spcPts val="0"/>
                        </a:spcBef>
                        <a:spcAft>
                          <a:spcPts val="0"/>
                        </a:spcAft>
                        <a:buClr>
                          <a:srgbClr val="000000"/>
                        </a:buClr>
                        <a:buFont typeface="Arial"/>
                      </a:pPr>
                      <a:r>
                        <a:rPr lang="sl-SI" sz="1200" b="1" i="0" u="none" strike="noStrike" cap="none" dirty="0" smtClean="0">
                          <a:solidFill>
                            <a:schemeClr val="tx1"/>
                          </a:solidFill>
                          <a:latin typeface="+mj-lt"/>
                          <a:ea typeface="Arial"/>
                          <a:cs typeface="Arial"/>
                          <a:sym typeface="Arial"/>
                        </a:rPr>
                        <a:t>oddelki PPVI </a:t>
                      </a:r>
                      <a:endParaRPr lang="sl-SI" sz="1200" b="1" i="0" u="none" strike="noStrike" cap="none" dirty="0">
                        <a:solidFill>
                          <a:schemeClr val="tx1"/>
                        </a:solidFill>
                        <a:latin typeface="+mj-lt"/>
                        <a:ea typeface="Arial"/>
                        <a:cs typeface="Arial"/>
                        <a:sym typeface="Arial"/>
                      </a:endParaRPr>
                    </a:p>
                  </a:txBody>
                  <a:tcPr/>
                </a:tc>
                <a:tc h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tc>
                  <a:txBody>
                    <a:bodyPr/>
                    <a:lstStyle/>
                    <a:p>
                      <a:pPr marR="0" algn="ctr" rtl="0">
                        <a:lnSpc>
                          <a:spcPct val="100000"/>
                        </a:lnSpc>
                        <a:spcBef>
                          <a:spcPts val="0"/>
                        </a:spcBef>
                        <a:spcAft>
                          <a:spcPts val="0"/>
                        </a:spcAft>
                        <a:buClr>
                          <a:srgbClr val="000000"/>
                        </a:buClr>
                        <a:buFont typeface="Arial"/>
                      </a:pPr>
                      <a:endParaRPr lang="sl-SI" sz="1200" b="1" i="0" u="none" strike="noStrike" cap="none" dirty="0">
                        <a:solidFill>
                          <a:schemeClr val="tx1"/>
                        </a:solidFill>
                        <a:latin typeface="+mj-lt"/>
                        <a:ea typeface="Arial"/>
                        <a:cs typeface="Arial"/>
                        <a:sym typeface="Arial"/>
                      </a:endParaRPr>
                    </a:p>
                  </a:txBody>
                  <a:tcPr>
                    <a:solidFill>
                      <a:schemeClr val="bg1">
                        <a:lumMod val="75000"/>
                      </a:schemeClr>
                    </a:solidFill>
                  </a:tcPr>
                </a:tc>
                <a:tc gridSpan="2">
                  <a:txBody>
                    <a:bodyPr/>
                    <a:lstStyle/>
                    <a:p>
                      <a:pPr marR="0" algn="ctr" rtl="0">
                        <a:lnSpc>
                          <a:spcPct val="100000"/>
                        </a:lnSpc>
                        <a:spcBef>
                          <a:spcPts val="0"/>
                        </a:spcBef>
                        <a:spcAft>
                          <a:spcPts val="0"/>
                        </a:spcAft>
                        <a:buClr>
                          <a:srgbClr val="000000"/>
                        </a:buClr>
                        <a:buFont typeface="Arial"/>
                      </a:pPr>
                      <a:r>
                        <a:rPr lang="sl-SI" sz="1200" b="1" i="0" u="none" strike="noStrike" cap="none" dirty="0" smtClean="0">
                          <a:solidFill>
                            <a:schemeClr val="tx1"/>
                          </a:solidFill>
                          <a:latin typeface="+mj-lt"/>
                          <a:ea typeface="Arial"/>
                          <a:cs typeface="Arial"/>
                          <a:sym typeface="Arial"/>
                        </a:rPr>
                        <a:t>Podružnična</a:t>
                      </a:r>
                      <a:r>
                        <a:rPr lang="sl-SI" sz="1200" b="1" i="0" u="none" strike="noStrike" cap="none" baseline="0" dirty="0" smtClean="0">
                          <a:solidFill>
                            <a:schemeClr val="tx1"/>
                          </a:solidFill>
                          <a:latin typeface="+mj-lt"/>
                          <a:ea typeface="Arial"/>
                          <a:cs typeface="Arial"/>
                          <a:sym typeface="Arial"/>
                        </a:rPr>
                        <a:t> šola Hruševje</a:t>
                      </a:r>
                      <a:endParaRPr lang="sl-SI" sz="1200" b="1" i="0" u="none" strike="noStrike" cap="none" dirty="0">
                        <a:solidFill>
                          <a:schemeClr val="tx1"/>
                        </a:solidFill>
                        <a:latin typeface="+mj-lt"/>
                        <a:ea typeface="Arial"/>
                        <a:cs typeface="Arial"/>
                        <a:sym typeface="Arial"/>
                      </a:endParaRPr>
                    </a:p>
                  </a:txBody>
                  <a:tcPr/>
                </a:tc>
                <a:tc h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353609140"/>
                  </a:ext>
                </a:extLst>
              </a:tr>
              <a:tr h="370840">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7.30-8.15</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predura</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7.00-8.00</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jutranje</a:t>
                      </a:r>
                      <a:r>
                        <a:rPr lang="sl-SI" sz="1200" b="0" i="0" u="none" strike="noStrike" cap="none" baseline="0" dirty="0" smtClean="0">
                          <a:solidFill>
                            <a:schemeClr val="tx1"/>
                          </a:solidFill>
                          <a:latin typeface="+mj-lt"/>
                          <a:ea typeface="Arial"/>
                          <a:cs typeface="Arial"/>
                          <a:sym typeface="Arial"/>
                        </a:rPr>
                        <a:t> varstvo</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7.30-8.15</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predura</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420015019"/>
                  </a:ext>
                </a:extLst>
              </a:tr>
              <a:tr h="370840">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8.20</a:t>
                      </a:r>
                      <a:r>
                        <a:rPr lang="sl-SI" sz="1200" b="0" i="0" u="none" strike="noStrike" cap="none" baseline="0" dirty="0" smtClean="0">
                          <a:solidFill>
                            <a:schemeClr val="tx1"/>
                          </a:solidFill>
                          <a:latin typeface="+mj-lt"/>
                          <a:ea typeface="Arial"/>
                          <a:cs typeface="Arial"/>
                          <a:sym typeface="Arial"/>
                        </a:rPr>
                        <a:t>-9.05</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 ura</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8.00-9.00</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1. ura</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8.20</a:t>
                      </a:r>
                      <a:r>
                        <a:rPr lang="sl-SI" sz="1200" b="0" i="0" u="none" strike="noStrike" cap="none" baseline="0" dirty="0" smtClean="0">
                          <a:solidFill>
                            <a:schemeClr val="tx1"/>
                          </a:solidFill>
                          <a:latin typeface="+mj-lt"/>
                          <a:ea typeface="Arial"/>
                          <a:cs typeface="Arial"/>
                          <a:sym typeface="Arial"/>
                        </a:rPr>
                        <a:t>-9.05</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 ura</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097062106"/>
                  </a:ext>
                </a:extLst>
              </a:tr>
              <a:tr h="370840">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9.10-9.55</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2. ura</a:t>
                      </a:r>
                    </a:p>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odmor za malico 1. razred</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9.00-10.00</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2. ura</a:t>
                      </a:r>
                    </a:p>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9.10-9.55</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2. ura</a:t>
                      </a:r>
                    </a:p>
                  </a:txBody>
                  <a:tcPr/>
                </a:tc>
                <a:extLst>
                  <a:ext uri="{0D108BD9-81ED-4DB2-BD59-A6C34878D82A}">
                    <a16:rowId xmlns:a16="http://schemas.microsoft.com/office/drawing/2014/main" val="172624934"/>
                  </a:ext>
                </a:extLst>
              </a:tr>
              <a:tr h="370840">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9.55-10.15</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odmor za malico</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10.00-11.00</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3. ura</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9.55-10.15</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odmor za malico</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59180965"/>
                  </a:ext>
                </a:extLst>
              </a:tr>
              <a:tr h="370840">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10.15-11.00</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3. ura</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11.00-12.00</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4. ura</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10.15-11.00</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3. ura</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2902227722"/>
                  </a:ext>
                </a:extLst>
              </a:tr>
              <a:tr h="370840">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11.05-11.50</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4. ura</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12.00-13.00</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5. ura</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11.05-11.50</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4. ura</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915325565"/>
                  </a:ext>
                </a:extLst>
              </a:tr>
              <a:tr h="370840">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11.55-12.40</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5. ura</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13.00-14.00</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6. ura</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11.55-12.40</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5. ura</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2989137937"/>
                  </a:ext>
                </a:extLst>
              </a:tr>
              <a:tr h="370840">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12.45-13.30</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6. ura</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rowSpan="4" gridSpan="2">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rowSpan="4" h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12.40-13.00</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odmor za</a:t>
                      </a:r>
                      <a:r>
                        <a:rPr lang="sl-SI" sz="1200" b="0" i="0" u="none" strike="noStrike" cap="none" baseline="0" dirty="0" smtClean="0">
                          <a:solidFill>
                            <a:schemeClr val="tx1"/>
                          </a:solidFill>
                          <a:latin typeface="Arial"/>
                          <a:ea typeface="Arial"/>
                          <a:cs typeface="Arial"/>
                          <a:sym typeface="Arial"/>
                        </a:rPr>
                        <a:t> kosilo</a:t>
                      </a:r>
                      <a:endParaRPr lang="sl-SI" sz="1200" b="0" i="0" u="none" strike="noStrike" cap="none" dirty="0" smtClean="0">
                        <a:solidFill>
                          <a:schemeClr val="tx1"/>
                        </a:solidFill>
                        <a:latin typeface="+mj-lt"/>
                        <a:ea typeface="Arial"/>
                        <a:cs typeface="Arial"/>
                        <a:sym typeface="Arial"/>
                      </a:endParaRPr>
                    </a:p>
                  </a:txBody>
                  <a:tcPr/>
                </a:tc>
                <a:extLst>
                  <a:ext uri="{0D108BD9-81ED-4DB2-BD59-A6C34878D82A}">
                    <a16:rowId xmlns:a16="http://schemas.microsoft.com/office/drawing/2014/main" val="1386368729"/>
                  </a:ext>
                </a:extLst>
              </a:tr>
              <a:tr h="370840">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13.30-13.50</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odmor za</a:t>
                      </a:r>
                      <a:r>
                        <a:rPr lang="sl-SI" sz="1200" b="0" i="0" u="none" strike="noStrike" cap="none" baseline="0" dirty="0" smtClean="0">
                          <a:solidFill>
                            <a:schemeClr val="tx1"/>
                          </a:solidFill>
                          <a:latin typeface="Arial"/>
                          <a:ea typeface="Arial"/>
                          <a:cs typeface="Arial"/>
                          <a:sym typeface="Arial"/>
                        </a:rPr>
                        <a:t> kosilo</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gridSpan="2" v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tc hMerge="1" v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13.00-13.45</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6. ura</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2722200870"/>
                  </a:ext>
                </a:extLst>
              </a:tr>
              <a:tr h="370840">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13.50-14.35</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7. ura</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gridSpan="2" v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tc hMerge="1" v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tc rowSpan="2" gridSpan="3">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rowSpan="2" h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tc rowSpan="2" h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397041539"/>
                  </a:ext>
                </a:extLst>
              </a:tr>
              <a:tr h="370840">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14.40-15.25</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mj-lt"/>
                          <a:ea typeface="Arial"/>
                          <a:cs typeface="Arial"/>
                          <a:sym typeface="Arial"/>
                        </a:rPr>
                        <a:t>8. ura</a:t>
                      </a:r>
                      <a:endParaRPr lang="sl-SI" sz="12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gridSpan="2" v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tc hMerge="1" v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tc gridSpan="3" v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hMerge="1" v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tc hMerge="1" vMerge="1">
                  <a:txBody>
                    <a:bodyPr/>
                    <a:lstStyle/>
                    <a:p>
                      <a:pPr marR="0" algn="l" rtl="0">
                        <a:lnSpc>
                          <a:spcPct val="100000"/>
                        </a:lnSpc>
                        <a:spcBef>
                          <a:spcPts val="0"/>
                        </a:spcBef>
                        <a:spcAft>
                          <a:spcPts val="0"/>
                        </a:spcAft>
                        <a:buClr>
                          <a:srgbClr val="000000"/>
                        </a:buClr>
                        <a:buFont typeface="Arial"/>
                      </a:pP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192370073"/>
                  </a:ext>
                </a:extLst>
              </a:tr>
            </a:tbl>
          </a:graphicData>
        </a:graphic>
      </p:graphicFrame>
    </p:spTree>
    <p:extLst>
      <p:ext uri="{BB962C8B-B14F-4D97-AF65-F5344CB8AC3E}">
        <p14:creationId xmlns:p14="http://schemas.microsoft.com/office/powerpoint/2010/main" val="2757573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343;p50"/>
          <p:cNvGrpSpPr/>
          <p:nvPr/>
        </p:nvGrpSpPr>
        <p:grpSpPr>
          <a:xfrm>
            <a:off x="8907593" y="367844"/>
            <a:ext cx="318597" cy="4838699"/>
            <a:chOff x="685800" y="152400"/>
            <a:chExt cx="318597" cy="4838699"/>
          </a:xfrm>
        </p:grpSpPr>
        <p:sp>
          <p:nvSpPr>
            <p:cNvPr id="5" name="Google Shape;1344;p50"/>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 name="Google Shape;1345;p5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 name="Google Shape;1340;p50"/>
          <p:cNvGrpSpPr/>
          <p:nvPr/>
        </p:nvGrpSpPr>
        <p:grpSpPr>
          <a:xfrm>
            <a:off x="8654279" y="921657"/>
            <a:ext cx="318597" cy="4284885"/>
            <a:chOff x="533400" y="152400"/>
            <a:chExt cx="318597" cy="4838699"/>
          </a:xfrm>
        </p:grpSpPr>
        <p:sp>
          <p:nvSpPr>
            <p:cNvPr id="8" name="Google Shape;1341;p50"/>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 name="Google Shape;1342;p50"/>
            <p:cNvPicPr preferRelativeResize="0"/>
            <p:nvPr/>
          </p:nvPicPr>
          <p:blipFill>
            <a:blip r:embed="rId2">
              <a:alphaModFix/>
            </a:blip>
            <a:stretch>
              <a:fillRect/>
            </a:stretch>
          </p:blipFill>
          <p:spPr>
            <a:xfrm>
              <a:off x="533400" y="152400"/>
              <a:ext cx="318597" cy="4838699"/>
            </a:xfrm>
            <a:prstGeom prst="rect">
              <a:avLst/>
            </a:prstGeom>
            <a:noFill/>
            <a:ln>
              <a:noFill/>
            </a:ln>
          </p:spPr>
        </p:pic>
      </p:grpSp>
      <p:graphicFrame>
        <p:nvGraphicFramePr>
          <p:cNvPr id="3" name="Tabela 2"/>
          <p:cNvGraphicFramePr>
            <a:graphicFrameLocks noGrp="1"/>
          </p:cNvGraphicFramePr>
          <p:nvPr>
            <p:extLst>
              <p:ext uri="{D42A27DB-BD31-4B8C-83A1-F6EECF244321}">
                <p14:modId xmlns:p14="http://schemas.microsoft.com/office/powerpoint/2010/main" val="3146287462"/>
              </p:ext>
            </p:extLst>
          </p:nvPr>
        </p:nvGraphicFramePr>
        <p:xfrm>
          <a:off x="252463" y="1014278"/>
          <a:ext cx="8011004" cy="4008294"/>
        </p:xfrm>
        <a:graphic>
          <a:graphicData uri="http://schemas.openxmlformats.org/drawingml/2006/table">
            <a:tbl>
              <a:tblPr firstRow="1" bandRow="1">
                <a:tableStyleId>{165A5818-91DA-4400-851C-00DBC44C59E1}</a:tableStyleId>
              </a:tblPr>
              <a:tblGrid>
                <a:gridCol w="743993">
                  <a:extLst>
                    <a:ext uri="{9D8B030D-6E8A-4147-A177-3AD203B41FA5}">
                      <a16:colId xmlns:a16="http://schemas.microsoft.com/office/drawing/2014/main" val="3107976218"/>
                    </a:ext>
                  </a:extLst>
                </a:gridCol>
                <a:gridCol w="1040784">
                  <a:extLst>
                    <a:ext uri="{9D8B030D-6E8A-4147-A177-3AD203B41FA5}">
                      <a16:colId xmlns:a16="http://schemas.microsoft.com/office/drawing/2014/main" val="3263303231"/>
                    </a:ext>
                  </a:extLst>
                </a:gridCol>
                <a:gridCol w="1152666">
                  <a:extLst>
                    <a:ext uri="{9D8B030D-6E8A-4147-A177-3AD203B41FA5}">
                      <a16:colId xmlns:a16="http://schemas.microsoft.com/office/drawing/2014/main" val="1698811265"/>
                    </a:ext>
                  </a:extLst>
                </a:gridCol>
                <a:gridCol w="1078301">
                  <a:extLst>
                    <a:ext uri="{9D8B030D-6E8A-4147-A177-3AD203B41FA5}">
                      <a16:colId xmlns:a16="http://schemas.microsoft.com/office/drawing/2014/main" val="3010005682"/>
                    </a:ext>
                  </a:extLst>
                </a:gridCol>
                <a:gridCol w="1189851">
                  <a:extLst>
                    <a:ext uri="{9D8B030D-6E8A-4147-A177-3AD203B41FA5}">
                      <a16:colId xmlns:a16="http://schemas.microsoft.com/office/drawing/2014/main" val="3167749770"/>
                    </a:ext>
                  </a:extLst>
                </a:gridCol>
                <a:gridCol w="1459633">
                  <a:extLst>
                    <a:ext uri="{9D8B030D-6E8A-4147-A177-3AD203B41FA5}">
                      <a16:colId xmlns:a16="http://schemas.microsoft.com/office/drawing/2014/main" val="3379513771"/>
                    </a:ext>
                  </a:extLst>
                </a:gridCol>
                <a:gridCol w="1345776">
                  <a:extLst>
                    <a:ext uri="{9D8B030D-6E8A-4147-A177-3AD203B41FA5}">
                      <a16:colId xmlns:a16="http://schemas.microsoft.com/office/drawing/2014/main" val="1521744363"/>
                    </a:ext>
                  </a:extLst>
                </a:gridCol>
              </a:tblGrid>
              <a:tr h="316783">
                <a:tc>
                  <a:txBody>
                    <a:bodyPr/>
                    <a:lstStyle/>
                    <a:p>
                      <a:endParaRPr lang="sl-SI" sz="1000" b="0" i="0" u="none" strike="noStrike" cap="none" dirty="0">
                        <a:solidFill>
                          <a:schemeClr val="tx1"/>
                        </a:solidFill>
                        <a:latin typeface="+mj-lt"/>
                        <a:ea typeface="Arial"/>
                        <a:cs typeface="Arial"/>
                        <a:sym typeface="Arial"/>
                      </a:endParaRPr>
                    </a:p>
                  </a:txBody>
                  <a:tcPr/>
                </a:tc>
                <a:tc gridSpan="4">
                  <a:txBody>
                    <a:bodyPr/>
                    <a:lstStyle/>
                    <a:p>
                      <a:pPr algn="ctr"/>
                      <a:r>
                        <a:rPr lang="sl-SI" sz="1200" b="1" i="0" u="none" strike="noStrike" cap="none" dirty="0" smtClean="0">
                          <a:solidFill>
                            <a:schemeClr val="tx1"/>
                          </a:solidFill>
                          <a:latin typeface="+mj-lt"/>
                          <a:ea typeface="Arial"/>
                          <a:cs typeface="Arial"/>
                          <a:sym typeface="Arial"/>
                        </a:rPr>
                        <a:t>matična šola</a:t>
                      </a:r>
                      <a:endParaRPr lang="sl-SI" sz="1200" b="1" i="0" u="none" strike="noStrike" cap="none" dirty="0">
                        <a:solidFill>
                          <a:schemeClr val="tx1"/>
                        </a:solidFill>
                        <a:latin typeface="+mj-lt"/>
                        <a:ea typeface="Arial"/>
                        <a:cs typeface="Arial"/>
                        <a:sym typeface="Arial"/>
                      </a:endParaRPr>
                    </a:p>
                  </a:txBody>
                  <a:tcPr/>
                </a:tc>
                <a:tc hMerge="1">
                  <a:txBody>
                    <a:bodyPr/>
                    <a:lstStyle/>
                    <a:p>
                      <a:endParaRPr lang="sl-SI" dirty="0"/>
                    </a:p>
                  </a:txBody>
                  <a:tcPr/>
                </a:tc>
                <a:tc hMerge="1">
                  <a:txBody>
                    <a:bodyPr/>
                    <a:lstStyle/>
                    <a:p>
                      <a:endParaRPr lang="sl-SI" sz="1200" b="0" i="0" u="none" strike="noStrike" cap="none" dirty="0">
                        <a:solidFill>
                          <a:schemeClr val="tx1"/>
                        </a:solidFill>
                        <a:latin typeface="+mj-lt"/>
                        <a:ea typeface="Arial"/>
                        <a:cs typeface="Arial"/>
                        <a:sym typeface="Arial"/>
                      </a:endParaRPr>
                    </a:p>
                  </a:txBody>
                  <a:tcPr/>
                </a:tc>
                <a:tc hMerge="1">
                  <a:txBody>
                    <a:bodyPr/>
                    <a:lstStyle/>
                    <a:p>
                      <a:endParaRPr lang="sl-SI" sz="1200" b="0" i="0" u="none" strike="noStrike" cap="none" dirty="0">
                        <a:solidFill>
                          <a:schemeClr val="tx1"/>
                        </a:solidFill>
                        <a:latin typeface="+mj-lt"/>
                        <a:ea typeface="Arial"/>
                        <a:cs typeface="Arial"/>
                        <a:sym typeface="Arial"/>
                      </a:endParaRPr>
                    </a:p>
                  </a:txBody>
                  <a:tcPr/>
                </a:tc>
                <a:tc rowSpan="2" gridSpan="2">
                  <a:txBody>
                    <a:bodyPr/>
                    <a:lstStyle/>
                    <a:p>
                      <a:pPr algn="ctr"/>
                      <a:endParaRPr lang="sl-SI" sz="1200" b="1" i="0" u="none" strike="noStrike" cap="none" dirty="0" smtClean="0">
                        <a:solidFill>
                          <a:schemeClr val="tx1"/>
                        </a:solidFill>
                        <a:latin typeface="+mj-lt"/>
                        <a:ea typeface="Arial"/>
                        <a:cs typeface="Arial"/>
                        <a:sym typeface="Arial"/>
                      </a:endParaRPr>
                    </a:p>
                    <a:p>
                      <a:pPr algn="ctr"/>
                      <a:r>
                        <a:rPr lang="sl-SI" sz="1200" b="1" i="0" u="none" strike="noStrike" cap="none" dirty="0" smtClean="0">
                          <a:solidFill>
                            <a:schemeClr val="tx1"/>
                          </a:solidFill>
                          <a:latin typeface="+mj-lt"/>
                          <a:ea typeface="Arial"/>
                          <a:cs typeface="Arial"/>
                          <a:sym typeface="Arial"/>
                        </a:rPr>
                        <a:t>podružnična šola Hruševje </a:t>
                      </a:r>
                      <a:endParaRPr lang="sl-SI" sz="1200" b="1" i="0" u="none" strike="noStrike" cap="none" dirty="0">
                        <a:solidFill>
                          <a:schemeClr val="tx1"/>
                        </a:solidFill>
                        <a:latin typeface="+mj-lt"/>
                        <a:ea typeface="Arial"/>
                        <a:cs typeface="Arial"/>
                        <a:sym typeface="Arial"/>
                      </a:endParaRPr>
                    </a:p>
                  </a:txBody>
                  <a:tcPr/>
                </a:tc>
                <a:tc rowSpan="2" hMerge="1">
                  <a:txBody>
                    <a:bodyPr/>
                    <a:lstStyle/>
                    <a:p>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2822527479"/>
                  </a:ext>
                </a:extLst>
              </a:tr>
              <a:tr h="315975">
                <a:tc>
                  <a:txBody>
                    <a:bodyPr/>
                    <a:lstStyle/>
                    <a:p>
                      <a:endParaRPr lang="sl-SI" sz="1000" b="0" i="0" u="none" strike="noStrike" cap="none" dirty="0">
                        <a:solidFill>
                          <a:schemeClr val="tx1"/>
                        </a:solidFill>
                        <a:latin typeface="+mj-lt"/>
                        <a:ea typeface="Arial"/>
                        <a:cs typeface="Arial"/>
                        <a:sym typeface="Arial"/>
                      </a:endParaRPr>
                    </a:p>
                  </a:txBody>
                  <a:tcPr/>
                </a:tc>
                <a:tc gridSpan="2">
                  <a:txBody>
                    <a:bodyPr/>
                    <a:lstStyle/>
                    <a:p>
                      <a:pPr algn="ctr"/>
                      <a:r>
                        <a:rPr lang="sl-SI" sz="1000" b="0" i="0" u="none" strike="noStrike" cap="none" dirty="0" smtClean="0">
                          <a:solidFill>
                            <a:schemeClr val="tx1"/>
                          </a:solidFill>
                          <a:latin typeface="+mj-lt"/>
                          <a:ea typeface="Arial"/>
                          <a:cs typeface="Arial"/>
                          <a:sym typeface="Arial"/>
                        </a:rPr>
                        <a:t>redni</a:t>
                      </a:r>
                      <a:r>
                        <a:rPr lang="sl-SI" sz="1000" b="0" i="0" u="none" strike="noStrike" cap="none" baseline="0" dirty="0" smtClean="0">
                          <a:solidFill>
                            <a:schemeClr val="tx1"/>
                          </a:solidFill>
                          <a:latin typeface="+mj-lt"/>
                          <a:ea typeface="Arial"/>
                          <a:cs typeface="Arial"/>
                          <a:sym typeface="Arial"/>
                        </a:rPr>
                        <a:t> program</a:t>
                      </a:r>
                      <a:endParaRPr lang="sl-SI" sz="1000" b="0" i="0" u="none" strike="noStrike" cap="none" dirty="0">
                        <a:solidFill>
                          <a:schemeClr val="tx1"/>
                        </a:solidFill>
                        <a:latin typeface="+mj-lt"/>
                        <a:ea typeface="Arial"/>
                        <a:cs typeface="Arial"/>
                        <a:sym typeface="Arial"/>
                      </a:endParaRPr>
                    </a:p>
                  </a:txBody>
                  <a:tcPr/>
                </a:tc>
                <a:tc hMerge="1">
                  <a:txBody>
                    <a:bodyPr/>
                    <a:lstStyle/>
                    <a:p>
                      <a:endParaRPr lang="sl-SI" sz="1200" b="0" i="0" u="none" strike="noStrike" cap="none" dirty="0">
                        <a:solidFill>
                          <a:schemeClr val="tx1"/>
                        </a:solidFill>
                        <a:latin typeface="+mj-lt"/>
                        <a:ea typeface="Arial"/>
                        <a:cs typeface="Arial"/>
                        <a:sym typeface="Arial"/>
                      </a:endParaRPr>
                    </a:p>
                  </a:txBody>
                  <a:tcPr/>
                </a:tc>
                <a:tc gridSpan="2">
                  <a:txBody>
                    <a:bodyPr/>
                    <a:lstStyle/>
                    <a:p>
                      <a:pPr algn="ctr"/>
                      <a:r>
                        <a:rPr lang="sl-SI" sz="1000" b="0" i="0" u="none" strike="noStrike" cap="none" dirty="0" smtClean="0">
                          <a:solidFill>
                            <a:schemeClr val="tx1"/>
                          </a:solidFill>
                          <a:latin typeface="+mj-lt"/>
                          <a:ea typeface="Arial"/>
                          <a:cs typeface="Arial"/>
                          <a:sym typeface="Arial"/>
                        </a:rPr>
                        <a:t>OPP-NIS</a:t>
                      </a:r>
                      <a:endParaRPr lang="sl-SI" sz="1000" b="0" i="0" u="none" strike="noStrike" cap="none" dirty="0">
                        <a:solidFill>
                          <a:schemeClr val="tx1"/>
                        </a:solidFill>
                        <a:latin typeface="+mj-lt"/>
                        <a:ea typeface="Arial"/>
                        <a:cs typeface="Arial"/>
                        <a:sym typeface="Arial"/>
                      </a:endParaRPr>
                    </a:p>
                  </a:txBody>
                  <a:tcPr/>
                </a:tc>
                <a:tc hMerge="1">
                  <a:txBody>
                    <a:bodyPr/>
                    <a:lstStyle/>
                    <a:p>
                      <a:endParaRPr lang="sl-SI" sz="1200" b="0" i="0" u="none" strike="noStrike" cap="none" dirty="0">
                        <a:solidFill>
                          <a:schemeClr val="tx1"/>
                        </a:solidFill>
                        <a:latin typeface="+mj-lt"/>
                        <a:ea typeface="Arial"/>
                        <a:cs typeface="Arial"/>
                        <a:sym typeface="Arial"/>
                      </a:endParaRPr>
                    </a:p>
                  </a:txBody>
                  <a:tcPr/>
                </a:tc>
                <a:tc gridSpan="2" vMerge="1">
                  <a:txBody>
                    <a:bodyPr/>
                    <a:lstStyle/>
                    <a:p>
                      <a:pPr algn="ctr"/>
                      <a:endParaRPr lang="sl-SI" sz="1000" b="0" i="0" u="none" strike="noStrike" cap="none" dirty="0">
                        <a:solidFill>
                          <a:schemeClr val="tx1"/>
                        </a:solidFill>
                        <a:latin typeface="+mj-lt"/>
                        <a:ea typeface="Arial"/>
                        <a:cs typeface="Arial"/>
                        <a:sym typeface="Arial"/>
                      </a:endParaRPr>
                    </a:p>
                  </a:txBody>
                  <a:tcPr/>
                </a:tc>
                <a:tc hMerge="1" vMerge="1">
                  <a:txBody>
                    <a:bodyPr/>
                    <a:lstStyle/>
                    <a:p>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752972739"/>
                  </a:ext>
                </a:extLst>
              </a:tr>
              <a:tr h="271270">
                <a:tc>
                  <a:txBody>
                    <a:bodyPr/>
                    <a:lstStyle/>
                    <a:p>
                      <a:endParaRPr lang="sl-SI" sz="1000" b="0" i="0" u="none" strike="noStrike" cap="none" dirty="0">
                        <a:solidFill>
                          <a:schemeClr val="tx1"/>
                        </a:solidFill>
                        <a:latin typeface="+mj-lt"/>
                        <a:ea typeface="Arial"/>
                        <a:cs typeface="Arial"/>
                        <a:sym typeface="Arial"/>
                      </a:endParaRPr>
                    </a:p>
                  </a:txBody>
                  <a:tcPr/>
                </a:tc>
                <a:tc>
                  <a:txBody>
                    <a:bodyPr/>
                    <a:lstStyle/>
                    <a:p>
                      <a:r>
                        <a:rPr lang="sl-SI" sz="1000" b="0" i="0" u="none" strike="noStrike" cap="none" dirty="0" smtClean="0">
                          <a:solidFill>
                            <a:schemeClr val="tx1"/>
                          </a:solidFill>
                          <a:latin typeface="+mj-lt"/>
                          <a:ea typeface="Arial"/>
                          <a:cs typeface="Arial"/>
                          <a:sym typeface="Arial"/>
                        </a:rPr>
                        <a:t>št. učencev</a:t>
                      </a:r>
                      <a:endParaRPr lang="sl-SI" sz="1000" b="0" i="0" u="none" strike="noStrike" cap="none" dirty="0">
                        <a:solidFill>
                          <a:schemeClr val="tx1"/>
                        </a:solidFill>
                        <a:latin typeface="+mj-lt"/>
                        <a:ea typeface="Arial"/>
                        <a:cs typeface="Arial"/>
                        <a:sym typeface="Arial"/>
                      </a:endParaRPr>
                    </a:p>
                  </a:txBody>
                  <a:tcPr/>
                </a:tc>
                <a:tc>
                  <a:txBody>
                    <a:bodyPr/>
                    <a:lstStyle/>
                    <a:p>
                      <a:r>
                        <a:rPr lang="sl-SI" sz="1000" b="0" i="0" u="none" strike="noStrike" cap="none" dirty="0" smtClean="0">
                          <a:solidFill>
                            <a:schemeClr val="tx1"/>
                          </a:solidFill>
                          <a:latin typeface="Arial"/>
                          <a:ea typeface="Arial"/>
                          <a:cs typeface="Arial"/>
                          <a:sym typeface="Arial"/>
                        </a:rPr>
                        <a:t>št. oddelkov </a:t>
                      </a:r>
                      <a:endParaRPr lang="sl-SI" sz="1000" b="0" i="0" u="none" strike="noStrike" cap="none" dirty="0">
                        <a:solidFill>
                          <a:schemeClr val="tx1"/>
                        </a:solidFill>
                        <a:latin typeface="Arial"/>
                        <a:ea typeface="Arial"/>
                        <a:cs typeface="Arial"/>
                        <a:sym typeface="Arial"/>
                      </a:endParaRPr>
                    </a:p>
                  </a:txBody>
                  <a:tcPr/>
                </a:tc>
                <a:tc>
                  <a:txBody>
                    <a:bodyPr/>
                    <a:lstStyle/>
                    <a:p>
                      <a:r>
                        <a:rPr lang="sl-SI" sz="1000" b="0" i="0" u="none" strike="noStrike" cap="none" dirty="0" smtClean="0">
                          <a:solidFill>
                            <a:schemeClr val="tx1"/>
                          </a:solidFill>
                          <a:latin typeface="Arial"/>
                          <a:ea typeface="Arial"/>
                          <a:cs typeface="Arial"/>
                          <a:sym typeface="Arial"/>
                        </a:rPr>
                        <a:t>št. učencev</a:t>
                      </a:r>
                      <a:endParaRPr lang="sl-SI" sz="1000" b="0" i="0" u="none" strike="noStrike" cap="none" dirty="0">
                        <a:solidFill>
                          <a:schemeClr val="tx1"/>
                        </a:solidFill>
                        <a:latin typeface="Arial"/>
                        <a:ea typeface="Arial"/>
                        <a:cs typeface="Arial"/>
                        <a:sym typeface="Arial"/>
                      </a:endParaRPr>
                    </a:p>
                  </a:txBody>
                  <a:tcPr/>
                </a:tc>
                <a:tc>
                  <a:txBody>
                    <a:bodyPr/>
                    <a:lstStyle/>
                    <a:p>
                      <a:r>
                        <a:rPr lang="sl-SI" sz="1000" b="0" i="0" u="none" strike="noStrike" cap="none" dirty="0" smtClean="0">
                          <a:solidFill>
                            <a:schemeClr val="tx1"/>
                          </a:solidFill>
                          <a:latin typeface="Arial"/>
                          <a:ea typeface="Arial"/>
                          <a:cs typeface="Arial"/>
                          <a:sym typeface="Arial"/>
                        </a:rPr>
                        <a:t>št. oddelkov </a:t>
                      </a:r>
                      <a:endParaRPr lang="sl-SI" sz="1000" b="0" i="0" u="none" strike="noStrike" cap="none" dirty="0">
                        <a:solidFill>
                          <a:schemeClr val="tx1"/>
                        </a:solidFill>
                        <a:latin typeface="+mj-lt"/>
                        <a:ea typeface="Arial"/>
                        <a:cs typeface="Arial"/>
                        <a:sym typeface="Arial"/>
                      </a:endParaRPr>
                    </a:p>
                  </a:txBody>
                  <a:tcPr/>
                </a:tc>
                <a:tc>
                  <a:txBody>
                    <a:bodyPr/>
                    <a:lstStyle/>
                    <a:p>
                      <a:r>
                        <a:rPr lang="sl-SI" sz="1000" b="0" i="0" u="none" strike="noStrike" cap="none" dirty="0" smtClean="0">
                          <a:solidFill>
                            <a:schemeClr val="tx1"/>
                          </a:solidFill>
                          <a:latin typeface="Arial"/>
                          <a:ea typeface="Arial"/>
                          <a:cs typeface="Arial"/>
                          <a:sym typeface="Arial"/>
                        </a:rPr>
                        <a:t>št. učencev</a:t>
                      </a:r>
                      <a:endParaRPr lang="sl-SI" sz="1000" b="0" i="0" u="none" strike="noStrike" cap="none" dirty="0">
                        <a:solidFill>
                          <a:schemeClr val="tx1"/>
                        </a:solidFill>
                        <a:latin typeface="Arial"/>
                        <a:ea typeface="Arial"/>
                        <a:cs typeface="Arial"/>
                        <a:sym typeface="Arial"/>
                      </a:endParaRPr>
                    </a:p>
                  </a:txBody>
                  <a:tcPr/>
                </a:tc>
                <a:tc>
                  <a:txBody>
                    <a:bodyPr/>
                    <a:lstStyle/>
                    <a:p>
                      <a:r>
                        <a:rPr lang="sl-SI" sz="1000" b="0" i="0" u="none" strike="noStrike" cap="none" dirty="0" smtClean="0">
                          <a:solidFill>
                            <a:schemeClr val="tx1"/>
                          </a:solidFill>
                          <a:latin typeface="Arial"/>
                          <a:ea typeface="Arial"/>
                          <a:cs typeface="Arial"/>
                          <a:sym typeface="Arial"/>
                        </a:rPr>
                        <a:t>št. oddelkov </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2995503903"/>
                  </a:ext>
                </a:extLst>
              </a:tr>
              <a:tr h="271270">
                <a:tc>
                  <a:txBody>
                    <a:bodyPr/>
                    <a:lstStyle/>
                    <a:p>
                      <a:r>
                        <a:rPr lang="sl-SI" sz="1000" b="0" i="0" u="none" strike="noStrike" cap="none" dirty="0" smtClean="0">
                          <a:solidFill>
                            <a:schemeClr val="tx1"/>
                          </a:solidFill>
                          <a:latin typeface="+mj-lt"/>
                          <a:ea typeface="Arial"/>
                          <a:cs typeface="Arial"/>
                          <a:sym typeface="Arial"/>
                        </a:rPr>
                        <a:t>1. r.</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62</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3</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5</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0,5</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15</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171708527"/>
                  </a:ext>
                </a:extLst>
              </a:tr>
              <a:tr h="271270">
                <a:tc>
                  <a:txBody>
                    <a:bodyPr/>
                    <a:lstStyle/>
                    <a:p>
                      <a:r>
                        <a:rPr lang="sl-SI" sz="1000" b="0" i="0" u="none" strike="noStrike" cap="none" dirty="0" smtClean="0">
                          <a:solidFill>
                            <a:schemeClr val="tx1"/>
                          </a:solidFill>
                          <a:latin typeface="+mj-lt"/>
                          <a:ea typeface="Arial"/>
                          <a:cs typeface="Arial"/>
                          <a:sym typeface="Arial"/>
                        </a:rPr>
                        <a:t>2. r. </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72</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3</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0,5</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12</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829122618"/>
                  </a:ext>
                </a:extLst>
              </a:tr>
              <a:tr h="271270">
                <a:tc>
                  <a:txBody>
                    <a:bodyPr/>
                    <a:lstStyle/>
                    <a:p>
                      <a:r>
                        <a:rPr lang="sl-SI" sz="1000" b="0" i="0" u="none" strike="noStrike" cap="none" dirty="0" smtClean="0">
                          <a:solidFill>
                            <a:schemeClr val="tx1"/>
                          </a:solidFill>
                          <a:latin typeface="+mj-lt"/>
                          <a:ea typeface="Arial"/>
                          <a:cs typeface="Arial"/>
                          <a:sym typeface="Arial"/>
                        </a:rPr>
                        <a:t>3. r. </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63</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3</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4</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9</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421849235"/>
                  </a:ext>
                </a:extLst>
              </a:tr>
              <a:tr h="2863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000" b="0" i="0" u="none" strike="noStrike" cap="none" dirty="0" smtClean="0">
                          <a:solidFill>
                            <a:schemeClr val="tx1"/>
                          </a:solidFill>
                          <a:latin typeface="+mj-lt"/>
                          <a:ea typeface="Arial"/>
                          <a:cs typeface="Arial"/>
                          <a:sym typeface="Arial"/>
                        </a:rPr>
                        <a:t>4. r. </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76</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3</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5</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0,5</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17</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799665866"/>
                  </a:ext>
                </a:extLst>
              </a:tr>
              <a:tr h="2863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000" b="0" i="0" u="none" strike="noStrike" cap="none" dirty="0" smtClean="0">
                          <a:solidFill>
                            <a:schemeClr val="tx1"/>
                          </a:solidFill>
                          <a:latin typeface="Arial"/>
                          <a:ea typeface="Arial"/>
                          <a:cs typeface="Arial"/>
                          <a:sym typeface="Arial"/>
                        </a:rPr>
                        <a:t>5. r. </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80</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3</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2</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0,5</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19</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721721487"/>
                  </a:ext>
                </a:extLst>
              </a:tr>
              <a:tr h="2863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000" b="0" i="0" u="none" strike="noStrike" cap="none" dirty="0" smtClean="0">
                          <a:solidFill>
                            <a:schemeClr val="tx1"/>
                          </a:solidFill>
                          <a:latin typeface="Arial"/>
                          <a:ea typeface="Arial"/>
                          <a:cs typeface="Arial"/>
                          <a:sym typeface="Arial"/>
                        </a:rPr>
                        <a:t>6. r. </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87</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4</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9</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a:t>
                      </a:r>
                      <a:endParaRPr lang="sl-SI" sz="1000" b="0" i="0" u="none" strike="noStrike" cap="none" dirty="0">
                        <a:solidFill>
                          <a:schemeClr val="tx1"/>
                        </a:solidFill>
                        <a:latin typeface="+mj-lt"/>
                        <a:ea typeface="Arial"/>
                        <a:cs typeface="Arial"/>
                        <a:sym typeface="Arial"/>
                      </a:endParaRPr>
                    </a:p>
                  </a:txBody>
                  <a:tcPr/>
                </a:tc>
                <a:tc>
                  <a:txBody>
                    <a:bodyPr/>
                    <a:lstStyle/>
                    <a:p>
                      <a:pPr algn="ctr"/>
                      <a:endParaRPr lang="sl-SI" sz="10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algn="ctr"/>
                      <a:endParaRPr lang="sl-SI" sz="1000" b="0" i="0" u="none" strike="noStrike" cap="none" dirty="0">
                        <a:solidFill>
                          <a:schemeClr val="tx1"/>
                        </a:solidFill>
                        <a:latin typeface="+mj-lt"/>
                        <a:ea typeface="Arial"/>
                        <a:cs typeface="Arial"/>
                        <a:sym typeface="Arial"/>
                      </a:endParaRPr>
                    </a:p>
                  </a:txBody>
                  <a:tcPr>
                    <a:solidFill>
                      <a:schemeClr val="bg1">
                        <a:lumMod val="75000"/>
                      </a:schemeClr>
                    </a:solidFill>
                  </a:tcPr>
                </a:tc>
                <a:extLst>
                  <a:ext uri="{0D108BD9-81ED-4DB2-BD59-A6C34878D82A}">
                    <a16:rowId xmlns:a16="http://schemas.microsoft.com/office/drawing/2014/main" val="63583400"/>
                  </a:ext>
                </a:extLst>
              </a:tr>
              <a:tr h="2863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000" b="0" i="0" u="none" strike="noStrike" cap="none" dirty="0" smtClean="0">
                          <a:solidFill>
                            <a:schemeClr val="tx1"/>
                          </a:solidFill>
                          <a:latin typeface="Arial"/>
                          <a:ea typeface="Arial"/>
                          <a:cs typeface="Arial"/>
                          <a:sym typeface="Arial"/>
                        </a:rPr>
                        <a:t>7. r. </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84</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3</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9</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a:t>
                      </a:r>
                    </a:p>
                  </a:txBody>
                  <a:tcPr/>
                </a:tc>
                <a:tc>
                  <a:txBody>
                    <a:bodyPr/>
                    <a:lstStyle/>
                    <a:p>
                      <a:pPr algn="ctr"/>
                      <a:endParaRPr lang="sl-SI" sz="10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algn="ctr"/>
                      <a:endParaRPr lang="sl-SI" sz="1000" b="0" i="0" u="none" strike="noStrike" cap="none" dirty="0">
                        <a:solidFill>
                          <a:schemeClr val="tx1"/>
                        </a:solidFill>
                        <a:latin typeface="+mj-lt"/>
                        <a:ea typeface="Arial"/>
                        <a:cs typeface="Arial"/>
                        <a:sym typeface="Arial"/>
                      </a:endParaRPr>
                    </a:p>
                  </a:txBody>
                  <a:tcPr>
                    <a:solidFill>
                      <a:schemeClr val="bg1">
                        <a:lumMod val="75000"/>
                      </a:schemeClr>
                    </a:solidFill>
                  </a:tcPr>
                </a:tc>
                <a:extLst>
                  <a:ext uri="{0D108BD9-81ED-4DB2-BD59-A6C34878D82A}">
                    <a16:rowId xmlns:a16="http://schemas.microsoft.com/office/drawing/2014/main" val="3253613985"/>
                  </a:ext>
                </a:extLst>
              </a:tr>
              <a:tr h="2863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000" b="0" i="0" u="none" strike="noStrike" cap="none" dirty="0" smtClean="0">
                          <a:solidFill>
                            <a:schemeClr val="tx1"/>
                          </a:solidFill>
                          <a:latin typeface="Arial"/>
                          <a:ea typeface="Arial"/>
                          <a:cs typeface="Arial"/>
                          <a:sym typeface="Arial"/>
                        </a:rPr>
                        <a:t>8. r.</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80</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3</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5</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0,5</a:t>
                      </a:r>
                      <a:endParaRPr lang="sl-SI" sz="1000" b="0" i="0" u="none" strike="noStrike" cap="none" dirty="0">
                        <a:solidFill>
                          <a:schemeClr val="tx1"/>
                        </a:solidFill>
                        <a:latin typeface="+mj-lt"/>
                        <a:ea typeface="Arial"/>
                        <a:cs typeface="Arial"/>
                        <a:sym typeface="Arial"/>
                      </a:endParaRPr>
                    </a:p>
                  </a:txBody>
                  <a:tcPr/>
                </a:tc>
                <a:tc>
                  <a:txBody>
                    <a:bodyPr/>
                    <a:lstStyle/>
                    <a:p>
                      <a:pPr algn="ctr"/>
                      <a:endParaRPr lang="sl-SI" sz="10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algn="ctr"/>
                      <a:endParaRPr lang="sl-SI" sz="1000" b="0" i="0" u="none" strike="noStrike" cap="none" dirty="0">
                        <a:solidFill>
                          <a:schemeClr val="tx1"/>
                        </a:solidFill>
                        <a:latin typeface="+mj-lt"/>
                        <a:ea typeface="Arial"/>
                        <a:cs typeface="Arial"/>
                        <a:sym typeface="Arial"/>
                      </a:endParaRPr>
                    </a:p>
                  </a:txBody>
                  <a:tcPr>
                    <a:solidFill>
                      <a:schemeClr val="bg1">
                        <a:lumMod val="75000"/>
                      </a:schemeClr>
                    </a:solidFill>
                  </a:tcPr>
                </a:tc>
                <a:extLst>
                  <a:ext uri="{0D108BD9-81ED-4DB2-BD59-A6C34878D82A}">
                    <a16:rowId xmlns:a16="http://schemas.microsoft.com/office/drawing/2014/main" val="3334407465"/>
                  </a:ext>
                </a:extLst>
              </a:tr>
              <a:tr h="2863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000" b="0" i="0" u="none" strike="noStrike" cap="none" dirty="0" smtClean="0">
                          <a:solidFill>
                            <a:schemeClr val="tx1"/>
                          </a:solidFill>
                          <a:latin typeface="Arial"/>
                          <a:ea typeface="Arial"/>
                          <a:cs typeface="Arial"/>
                          <a:sym typeface="Arial"/>
                        </a:rPr>
                        <a:t>9. r.</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103</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4</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2</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0,5</a:t>
                      </a:r>
                      <a:endParaRPr lang="sl-SI" sz="1000" b="0" i="0" u="none" strike="noStrike" cap="none" dirty="0">
                        <a:solidFill>
                          <a:schemeClr val="tx1"/>
                        </a:solidFill>
                        <a:latin typeface="+mj-lt"/>
                        <a:ea typeface="Arial"/>
                        <a:cs typeface="Arial"/>
                        <a:sym typeface="Arial"/>
                      </a:endParaRPr>
                    </a:p>
                  </a:txBody>
                  <a:tcPr/>
                </a:tc>
                <a:tc>
                  <a:txBody>
                    <a:bodyPr/>
                    <a:lstStyle/>
                    <a:p>
                      <a:pPr algn="ctr"/>
                      <a:endParaRPr lang="sl-SI" sz="10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algn="ctr"/>
                      <a:endParaRPr lang="sl-SI" sz="1000" b="0" i="0" u="none" strike="noStrike" cap="none" dirty="0">
                        <a:solidFill>
                          <a:schemeClr val="tx1"/>
                        </a:solidFill>
                        <a:latin typeface="+mj-lt"/>
                        <a:ea typeface="Arial"/>
                        <a:cs typeface="Arial"/>
                        <a:sym typeface="Arial"/>
                      </a:endParaRPr>
                    </a:p>
                  </a:txBody>
                  <a:tcPr>
                    <a:solidFill>
                      <a:schemeClr val="bg1">
                        <a:lumMod val="75000"/>
                      </a:schemeClr>
                    </a:solidFill>
                  </a:tcPr>
                </a:tc>
                <a:extLst>
                  <a:ext uri="{0D108BD9-81ED-4DB2-BD59-A6C34878D82A}">
                    <a16:rowId xmlns:a16="http://schemas.microsoft.com/office/drawing/2014/main" val="79392179"/>
                  </a:ext>
                </a:extLst>
              </a:tr>
              <a:tr h="2863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000" b="0" i="0" u="none" strike="noStrike" cap="none" dirty="0" smtClean="0">
                          <a:solidFill>
                            <a:schemeClr val="tx1"/>
                          </a:solidFill>
                          <a:latin typeface="+mj-lt"/>
                          <a:ea typeface="Arial"/>
                          <a:cs typeface="Arial"/>
                          <a:sym typeface="Arial"/>
                        </a:rPr>
                        <a:t>PVVI</a:t>
                      </a:r>
                      <a:endParaRPr lang="sl-SI" sz="1000" b="0" i="0" u="none" strike="noStrike" cap="none" dirty="0">
                        <a:solidFill>
                          <a:schemeClr val="tx1"/>
                        </a:solidFill>
                        <a:latin typeface="+mj-lt"/>
                        <a:ea typeface="Arial"/>
                        <a:cs typeface="Arial"/>
                        <a:sym typeface="Arial"/>
                      </a:endParaRPr>
                    </a:p>
                  </a:txBody>
                  <a:tcPr/>
                </a:tc>
                <a:tc>
                  <a:txBody>
                    <a:bodyPr/>
                    <a:lstStyle/>
                    <a:p>
                      <a:pPr algn="ctr"/>
                      <a:endParaRPr lang="sl-SI" sz="10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algn="ctr"/>
                      <a:endParaRPr lang="sl-SI" sz="10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algn="ctr"/>
                      <a:r>
                        <a:rPr lang="sl-SI" sz="1000" b="0" i="0" u="none" strike="noStrike" cap="none" dirty="0" smtClean="0">
                          <a:solidFill>
                            <a:schemeClr val="tx1"/>
                          </a:solidFill>
                          <a:latin typeface="+mj-lt"/>
                          <a:ea typeface="Arial"/>
                          <a:cs typeface="Arial"/>
                          <a:sym typeface="Arial"/>
                        </a:rPr>
                        <a:t>26</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4</a:t>
                      </a:r>
                      <a:endParaRPr lang="sl-SI" sz="1000" b="0" i="0" u="none" strike="noStrike" cap="none" dirty="0">
                        <a:solidFill>
                          <a:schemeClr val="tx1"/>
                        </a:solidFill>
                        <a:latin typeface="+mj-lt"/>
                        <a:ea typeface="Arial"/>
                        <a:cs typeface="Arial"/>
                        <a:sym typeface="Arial"/>
                      </a:endParaRPr>
                    </a:p>
                  </a:txBody>
                  <a:tcPr/>
                </a:tc>
                <a:tc>
                  <a:txBody>
                    <a:bodyPr/>
                    <a:lstStyle/>
                    <a:p>
                      <a:pPr algn="ctr"/>
                      <a:endParaRPr lang="sl-SI" sz="10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pPr algn="ctr"/>
                      <a:endParaRPr lang="sl-SI" sz="1000" b="0" i="0" u="none" strike="noStrike" cap="none" dirty="0">
                        <a:solidFill>
                          <a:schemeClr val="tx1"/>
                        </a:solidFill>
                        <a:latin typeface="+mj-lt"/>
                        <a:ea typeface="Arial"/>
                        <a:cs typeface="Arial"/>
                        <a:sym typeface="Arial"/>
                      </a:endParaRPr>
                    </a:p>
                  </a:txBody>
                  <a:tcPr>
                    <a:solidFill>
                      <a:schemeClr val="bg1">
                        <a:lumMod val="75000"/>
                      </a:schemeClr>
                    </a:solidFill>
                  </a:tcPr>
                </a:tc>
                <a:extLst>
                  <a:ext uri="{0D108BD9-81ED-4DB2-BD59-A6C34878D82A}">
                    <a16:rowId xmlns:a16="http://schemas.microsoft.com/office/drawing/2014/main" val="1637894534"/>
                  </a:ext>
                </a:extLst>
              </a:tr>
              <a:tr h="2863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000" b="0" i="0" u="none" strike="noStrike" cap="none" dirty="0" smtClean="0">
                          <a:solidFill>
                            <a:schemeClr val="tx1"/>
                          </a:solidFill>
                          <a:latin typeface="+mj-lt"/>
                          <a:ea typeface="Arial"/>
                          <a:cs typeface="Arial"/>
                          <a:sym typeface="Arial"/>
                        </a:rPr>
                        <a:t>skupaj</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707</a:t>
                      </a:r>
                      <a:endParaRPr lang="sl-SI" sz="1000" b="0" i="0" u="none" strike="noStrike" cap="none" dirty="0">
                        <a:solidFill>
                          <a:schemeClr val="tx1"/>
                        </a:solidFill>
                        <a:latin typeface="+mj-lt"/>
                        <a:ea typeface="Arial"/>
                        <a:cs typeface="Arial"/>
                        <a:sym typeface="Arial"/>
                      </a:endParaRPr>
                    </a:p>
                  </a:txBody>
                  <a:tcPr>
                    <a:noFill/>
                  </a:tcPr>
                </a:tc>
                <a:tc>
                  <a:txBody>
                    <a:bodyPr/>
                    <a:lstStyle/>
                    <a:p>
                      <a:pPr algn="ctr"/>
                      <a:r>
                        <a:rPr lang="sl-SI" sz="1000" b="0" i="0" u="none" strike="noStrike" cap="none" dirty="0" smtClean="0">
                          <a:solidFill>
                            <a:schemeClr val="tx1"/>
                          </a:solidFill>
                          <a:latin typeface="+mj-lt"/>
                          <a:ea typeface="Arial"/>
                          <a:cs typeface="Arial"/>
                          <a:sym typeface="Arial"/>
                        </a:rPr>
                        <a:t>29</a:t>
                      </a:r>
                      <a:endParaRPr lang="sl-SI" sz="1000" b="0" i="0" u="none" strike="noStrike" cap="none" dirty="0">
                        <a:solidFill>
                          <a:schemeClr val="tx1"/>
                        </a:solidFill>
                        <a:latin typeface="+mj-lt"/>
                        <a:ea typeface="Arial"/>
                        <a:cs typeface="Arial"/>
                        <a:sym typeface="Arial"/>
                      </a:endParaRPr>
                    </a:p>
                  </a:txBody>
                  <a:tcPr>
                    <a:noFill/>
                  </a:tcPr>
                </a:tc>
                <a:tc>
                  <a:txBody>
                    <a:bodyPr/>
                    <a:lstStyle/>
                    <a:p>
                      <a:pPr algn="ctr"/>
                      <a:r>
                        <a:rPr lang="sl-SI" sz="1000" b="0" i="0" u="none" strike="noStrike" cap="none" dirty="0" smtClean="0">
                          <a:solidFill>
                            <a:schemeClr val="tx1"/>
                          </a:solidFill>
                          <a:latin typeface="+mj-lt"/>
                          <a:ea typeface="Arial"/>
                          <a:cs typeface="Arial"/>
                          <a:sym typeface="Arial"/>
                        </a:rPr>
                        <a:t>68</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10</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72</a:t>
                      </a:r>
                      <a:endParaRPr lang="sl-SI" sz="1000" b="0" i="0" u="none" strike="noStrike" cap="none" dirty="0">
                        <a:solidFill>
                          <a:schemeClr val="tx1"/>
                        </a:solidFill>
                        <a:latin typeface="+mj-lt"/>
                        <a:ea typeface="Arial"/>
                        <a:cs typeface="Arial"/>
                        <a:sym typeface="Arial"/>
                      </a:endParaRPr>
                    </a:p>
                  </a:txBody>
                  <a:tcPr/>
                </a:tc>
                <a:tc>
                  <a:txBody>
                    <a:bodyPr/>
                    <a:lstStyle/>
                    <a:p>
                      <a:pPr algn="ctr"/>
                      <a:r>
                        <a:rPr lang="sl-SI" sz="1000" b="0" i="0" u="none" strike="noStrike" cap="none" dirty="0" smtClean="0">
                          <a:solidFill>
                            <a:schemeClr val="tx1"/>
                          </a:solidFill>
                          <a:latin typeface="+mj-lt"/>
                          <a:ea typeface="Arial"/>
                          <a:cs typeface="Arial"/>
                          <a:sym typeface="Arial"/>
                        </a:rPr>
                        <a:t>5</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2303373074"/>
                  </a:ext>
                </a:extLst>
              </a:tr>
            </a:tbl>
          </a:graphicData>
        </a:graphic>
      </p:graphicFrame>
      <p:sp>
        <p:nvSpPr>
          <p:cNvPr id="11" name="Naslov 1"/>
          <p:cNvSpPr txBox="1">
            <a:spLocks/>
          </p:cNvSpPr>
          <p:nvPr/>
        </p:nvSpPr>
        <p:spPr>
          <a:xfrm>
            <a:off x="54593" y="41104"/>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Programi, število učencev in oddelkov</a:t>
            </a:r>
            <a:endParaRPr lang="sl-SI" sz="1800" dirty="0">
              <a:solidFill>
                <a:schemeClr val="tx1"/>
              </a:solidFill>
              <a:latin typeface="+mj-lt"/>
            </a:endParaRPr>
          </a:p>
        </p:txBody>
      </p:sp>
      <p:sp>
        <p:nvSpPr>
          <p:cNvPr id="12" name="Naslov 1"/>
          <p:cNvSpPr txBox="1">
            <a:spLocks/>
          </p:cNvSpPr>
          <p:nvPr/>
        </p:nvSpPr>
        <p:spPr>
          <a:xfrm>
            <a:off x="54593" y="463836"/>
            <a:ext cx="8918283"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200" dirty="0" smtClean="0">
                <a:solidFill>
                  <a:schemeClr val="tx1"/>
                </a:solidFill>
                <a:latin typeface="+mj-lt"/>
              </a:rPr>
              <a:t>Šola izvaja program 9-eltne osnovne šole, prilagojeni program 9-letne osnovne šole z nižjim izobrazbenim standardom (OPP-NIS) in posebni program vzgoje za učence z zmerno in težjo motnjo v duševnem razvoju (PPVI). </a:t>
            </a:r>
            <a:endParaRPr lang="sl-SI" sz="1200" dirty="0">
              <a:solidFill>
                <a:schemeClr val="tx1"/>
              </a:solidFill>
              <a:latin typeface="+mj-lt"/>
            </a:endParaRPr>
          </a:p>
        </p:txBody>
      </p:sp>
    </p:spTree>
    <p:extLst>
      <p:ext uri="{BB962C8B-B14F-4D97-AF65-F5344CB8AC3E}">
        <p14:creationId xmlns:p14="http://schemas.microsoft.com/office/powerpoint/2010/main" val="2786783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64;p32"/>
          <p:cNvSpPr txBox="1">
            <a:spLocks/>
          </p:cNvSpPr>
          <p:nvPr/>
        </p:nvSpPr>
        <p:spPr>
          <a:xfrm>
            <a:off x="332043" y="13576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a:solidFill>
                  <a:schemeClr val="tx1"/>
                </a:solidFill>
                <a:latin typeface="+mj-lt"/>
              </a:rPr>
              <a:t>Učitelji </a:t>
            </a:r>
            <a:r>
              <a:rPr lang="sl-SI" sz="1800" dirty="0" smtClean="0">
                <a:solidFill>
                  <a:schemeClr val="tx1"/>
                </a:solidFill>
                <a:latin typeface="+mj-lt"/>
              </a:rPr>
              <a:t>razredniki – redni program 1. triada   </a:t>
            </a:r>
            <a:endParaRPr lang="sl-SI" sz="1800" dirty="0">
              <a:solidFill>
                <a:schemeClr val="tx1"/>
              </a:solidFill>
              <a:latin typeface="+mj-lt"/>
            </a:endParaRPr>
          </a:p>
        </p:txBody>
      </p:sp>
      <p:sp>
        <p:nvSpPr>
          <p:cNvPr id="8" name="Google Shape;965;p32"/>
          <p:cNvSpPr txBox="1">
            <a:spLocks/>
          </p:cNvSpPr>
          <p:nvPr/>
        </p:nvSpPr>
        <p:spPr>
          <a:xfrm>
            <a:off x="332043" y="869876"/>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1. a </a:t>
            </a:r>
          </a:p>
          <a:p>
            <a:pPr>
              <a:lnSpc>
                <a:spcPts val="1200"/>
              </a:lnSpc>
            </a:pPr>
            <a:endParaRPr lang="sl-SI" sz="1200" dirty="0">
              <a:solidFill>
                <a:schemeClr val="tx1"/>
              </a:solidFill>
              <a:latin typeface="+mj-lt"/>
            </a:endParaRPr>
          </a:p>
          <a:p>
            <a:pPr>
              <a:lnSpc>
                <a:spcPts val="1200"/>
              </a:lnSpc>
              <a:spcAft>
                <a:spcPts val="1000"/>
              </a:spcAft>
            </a:pPr>
            <a:r>
              <a:rPr lang="sl-SI" sz="1200" dirty="0">
                <a:solidFill>
                  <a:schemeClr val="tx1"/>
                </a:solidFill>
                <a:latin typeface="+mj-lt"/>
              </a:rPr>
              <a:t>Katja </a:t>
            </a:r>
            <a:r>
              <a:rPr lang="sl-SI" sz="1200" dirty="0" err="1" smtClean="0">
                <a:solidFill>
                  <a:schemeClr val="tx1"/>
                </a:solidFill>
                <a:latin typeface="+mj-lt"/>
              </a:rPr>
              <a:t>Hrenovec</a:t>
            </a:r>
            <a:endParaRPr lang="sl-SI" sz="1200" dirty="0" smtClean="0">
              <a:solidFill>
                <a:schemeClr val="tx1"/>
              </a:solidFill>
              <a:latin typeface="+mj-lt"/>
            </a:endParaRPr>
          </a:p>
          <a:p>
            <a:pPr>
              <a:lnSpc>
                <a:spcPts val="1200"/>
              </a:lnSpc>
              <a:spcAft>
                <a:spcPts val="1000"/>
              </a:spcAft>
            </a:pPr>
            <a:r>
              <a:rPr lang="sl-SI" sz="1200" dirty="0" smtClean="0">
                <a:solidFill>
                  <a:schemeClr val="tx1"/>
                </a:solidFill>
                <a:latin typeface="+mj-lt"/>
              </a:rPr>
              <a:t>Anita </a:t>
            </a:r>
            <a:r>
              <a:rPr lang="sl-SI" sz="1200" dirty="0">
                <a:solidFill>
                  <a:schemeClr val="tx1"/>
                </a:solidFill>
                <a:latin typeface="+mj-lt"/>
              </a:rPr>
              <a:t>Furlan, 2. </a:t>
            </a:r>
            <a:r>
              <a:rPr lang="sl-SI" sz="1200" dirty="0" smtClean="0">
                <a:solidFill>
                  <a:schemeClr val="tx1"/>
                </a:solidFill>
                <a:latin typeface="+mj-lt"/>
              </a:rPr>
              <a:t>učitelj</a:t>
            </a:r>
            <a:endParaRPr lang="sl-SI" sz="1200" dirty="0">
              <a:solidFill>
                <a:schemeClr val="tx1"/>
              </a:solidFill>
              <a:latin typeface="+mj-lt"/>
            </a:endParaRPr>
          </a:p>
        </p:txBody>
      </p:sp>
      <p:sp>
        <p:nvSpPr>
          <p:cNvPr id="9" name="Google Shape;965;p32"/>
          <p:cNvSpPr txBox="1">
            <a:spLocks/>
          </p:cNvSpPr>
          <p:nvPr/>
        </p:nvSpPr>
        <p:spPr>
          <a:xfrm>
            <a:off x="3322470" y="865992"/>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1. b</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Suzana Krečič </a:t>
            </a:r>
          </a:p>
          <a:p>
            <a:pPr>
              <a:lnSpc>
                <a:spcPts val="1200"/>
              </a:lnSpc>
              <a:spcAft>
                <a:spcPts val="1000"/>
              </a:spcAft>
            </a:pPr>
            <a:r>
              <a:rPr lang="sl-SI" sz="1200" dirty="0" smtClean="0">
                <a:solidFill>
                  <a:schemeClr val="tx1"/>
                </a:solidFill>
                <a:latin typeface="+mj-lt"/>
              </a:rPr>
              <a:t>Anita </a:t>
            </a:r>
            <a:r>
              <a:rPr lang="sl-SI" sz="1200" dirty="0">
                <a:solidFill>
                  <a:schemeClr val="tx1"/>
                </a:solidFill>
                <a:latin typeface="+mj-lt"/>
              </a:rPr>
              <a:t>Furlan, 2. </a:t>
            </a:r>
            <a:r>
              <a:rPr lang="sl-SI" sz="1200" dirty="0" smtClean="0">
                <a:solidFill>
                  <a:schemeClr val="tx1"/>
                </a:solidFill>
                <a:latin typeface="+mj-lt"/>
              </a:rPr>
              <a:t>učitelj</a:t>
            </a:r>
            <a:endParaRPr lang="sl-SI" sz="1200" dirty="0">
              <a:solidFill>
                <a:schemeClr val="tx1"/>
              </a:solidFill>
              <a:latin typeface="+mj-lt"/>
            </a:endParaRPr>
          </a:p>
        </p:txBody>
      </p:sp>
      <p:sp>
        <p:nvSpPr>
          <p:cNvPr id="10" name="Google Shape;965;p32"/>
          <p:cNvSpPr txBox="1">
            <a:spLocks/>
          </p:cNvSpPr>
          <p:nvPr/>
        </p:nvSpPr>
        <p:spPr>
          <a:xfrm>
            <a:off x="6312897" y="864997"/>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1. c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Andreja Likon Turk </a:t>
            </a:r>
          </a:p>
          <a:p>
            <a:pPr>
              <a:lnSpc>
                <a:spcPts val="1200"/>
              </a:lnSpc>
              <a:spcAft>
                <a:spcPts val="1000"/>
              </a:spcAft>
            </a:pPr>
            <a:r>
              <a:rPr lang="sl-SI" sz="1200" dirty="0" smtClean="0">
                <a:solidFill>
                  <a:schemeClr val="tx1"/>
                </a:solidFill>
                <a:latin typeface="+mj-lt"/>
              </a:rPr>
              <a:t>Rebeka Iskra, </a:t>
            </a:r>
            <a:r>
              <a:rPr lang="sl-SI" sz="1200" dirty="0">
                <a:solidFill>
                  <a:schemeClr val="tx1"/>
                </a:solidFill>
                <a:latin typeface="+mj-lt"/>
              </a:rPr>
              <a:t>2. </a:t>
            </a:r>
            <a:r>
              <a:rPr lang="sl-SI" sz="1200" dirty="0" smtClean="0">
                <a:solidFill>
                  <a:schemeClr val="tx1"/>
                </a:solidFill>
                <a:latin typeface="+mj-lt"/>
              </a:rPr>
              <a:t>učitelj</a:t>
            </a:r>
            <a:endParaRPr lang="sl-SI" sz="1200" dirty="0">
              <a:solidFill>
                <a:schemeClr val="tx1"/>
              </a:solidFill>
              <a:latin typeface="+mj-lt"/>
            </a:endParaRPr>
          </a:p>
        </p:txBody>
      </p:sp>
      <p:sp>
        <p:nvSpPr>
          <p:cNvPr id="11" name="Google Shape;965;p32"/>
          <p:cNvSpPr txBox="1">
            <a:spLocks/>
          </p:cNvSpPr>
          <p:nvPr/>
        </p:nvSpPr>
        <p:spPr>
          <a:xfrm>
            <a:off x="332042" y="2155779"/>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2. a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Mirjam Likar </a:t>
            </a:r>
            <a:endParaRPr lang="sl-SI" sz="1200" dirty="0">
              <a:solidFill>
                <a:schemeClr val="tx1"/>
              </a:solidFill>
              <a:latin typeface="+mj-lt"/>
            </a:endParaRPr>
          </a:p>
        </p:txBody>
      </p:sp>
      <p:sp>
        <p:nvSpPr>
          <p:cNvPr id="12" name="Google Shape;965;p32"/>
          <p:cNvSpPr txBox="1">
            <a:spLocks/>
          </p:cNvSpPr>
          <p:nvPr/>
        </p:nvSpPr>
        <p:spPr>
          <a:xfrm>
            <a:off x="332042" y="3206676"/>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3. a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Mojca Klanjšek </a:t>
            </a:r>
            <a:endParaRPr lang="sl-SI" sz="1200" dirty="0">
              <a:solidFill>
                <a:schemeClr val="tx1"/>
              </a:solidFill>
              <a:latin typeface="+mj-lt"/>
            </a:endParaRPr>
          </a:p>
        </p:txBody>
      </p:sp>
      <p:sp>
        <p:nvSpPr>
          <p:cNvPr id="13" name="Google Shape;965;p32"/>
          <p:cNvSpPr txBox="1">
            <a:spLocks/>
          </p:cNvSpPr>
          <p:nvPr/>
        </p:nvSpPr>
        <p:spPr>
          <a:xfrm>
            <a:off x="3322469" y="2155779"/>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2. b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Neža Baraga	</a:t>
            </a:r>
            <a:endParaRPr lang="sl-SI" sz="1200" dirty="0">
              <a:solidFill>
                <a:schemeClr val="tx1"/>
              </a:solidFill>
              <a:latin typeface="+mj-lt"/>
            </a:endParaRPr>
          </a:p>
        </p:txBody>
      </p:sp>
      <p:sp>
        <p:nvSpPr>
          <p:cNvPr id="14" name="Google Shape;965;p32"/>
          <p:cNvSpPr txBox="1">
            <a:spLocks/>
          </p:cNvSpPr>
          <p:nvPr/>
        </p:nvSpPr>
        <p:spPr>
          <a:xfrm>
            <a:off x="6312896" y="2155779"/>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2. c </a:t>
            </a:r>
          </a:p>
          <a:p>
            <a:pPr>
              <a:lnSpc>
                <a:spcPts val="1200"/>
              </a:lnSpc>
            </a:pPr>
            <a:endParaRPr lang="sl-SI" sz="1200" b="1" dirty="0">
              <a:solidFill>
                <a:schemeClr val="tx1"/>
              </a:solidFill>
              <a:latin typeface="+mj-lt"/>
            </a:endParaRPr>
          </a:p>
          <a:p>
            <a:pPr>
              <a:lnSpc>
                <a:spcPts val="1200"/>
              </a:lnSpc>
              <a:spcAft>
                <a:spcPts val="1000"/>
              </a:spcAft>
            </a:pPr>
            <a:r>
              <a:rPr lang="sl-SI" sz="1200" dirty="0" smtClean="0">
                <a:solidFill>
                  <a:schemeClr val="tx1"/>
                </a:solidFill>
                <a:latin typeface="+mj-lt"/>
              </a:rPr>
              <a:t>Tjaša Mislej </a:t>
            </a:r>
            <a:endParaRPr lang="sl-SI" sz="1200" dirty="0">
              <a:solidFill>
                <a:schemeClr val="tx1"/>
              </a:solidFill>
              <a:latin typeface="+mj-lt"/>
            </a:endParaRPr>
          </a:p>
        </p:txBody>
      </p:sp>
      <p:sp>
        <p:nvSpPr>
          <p:cNvPr id="15" name="Google Shape;965;p32"/>
          <p:cNvSpPr txBox="1">
            <a:spLocks/>
          </p:cNvSpPr>
          <p:nvPr/>
        </p:nvSpPr>
        <p:spPr>
          <a:xfrm>
            <a:off x="3322468" y="3135023"/>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3. b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Andrejka Urbas</a:t>
            </a:r>
            <a:endParaRPr lang="sl-SI" sz="1200" dirty="0">
              <a:solidFill>
                <a:schemeClr val="tx1"/>
              </a:solidFill>
              <a:latin typeface="+mj-lt"/>
            </a:endParaRPr>
          </a:p>
        </p:txBody>
      </p:sp>
      <p:sp>
        <p:nvSpPr>
          <p:cNvPr id="16" name="Google Shape;965;p32"/>
          <p:cNvSpPr txBox="1">
            <a:spLocks/>
          </p:cNvSpPr>
          <p:nvPr/>
        </p:nvSpPr>
        <p:spPr>
          <a:xfrm>
            <a:off x="6312896" y="3135023"/>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3. c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Irena Šajn  </a:t>
            </a:r>
            <a:endParaRPr lang="sl-SI" sz="1200" dirty="0">
              <a:solidFill>
                <a:schemeClr val="tx1"/>
              </a:solidFill>
              <a:latin typeface="+mj-lt"/>
            </a:endParaRPr>
          </a:p>
        </p:txBody>
      </p:sp>
    </p:spTree>
    <p:extLst>
      <p:ext uri="{BB962C8B-B14F-4D97-AF65-F5344CB8AC3E}">
        <p14:creationId xmlns:p14="http://schemas.microsoft.com/office/powerpoint/2010/main" val="97439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64;p32"/>
          <p:cNvSpPr txBox="1">
            <a:spLocks/>
          </p:cNvSpPr>
          <p:nvPr/>
        </p:nvSpPr>
        <p:spPr>
          <a:xfrm>
            <a:off x="332043" y="13576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a:solidFill>
                  <a:schemeClr val="tx1"/>
                </a:solidFill>
                <a:latin typeface="+mj-lt"/>
              </a:rPr>
              <a:t>Učitelji </a:t>
            </a:r>
            <a:r>
              <a:rPr lang="sl-SI" sz="1800" dirty="0" smtClean="0">
                <a:solidFill>
                  <a:schemeClr val="tx1"/>
                </a:solidFill>
                <a:latin typeface="+mj-lt"/>
              </a:rPr>
              <a:t>razredniki – redni program 2. triada   </a:t>
            </a:r>
            <a:endParaRPr lang="sl-SI" sz="1800" dirty="0">
              <a:solidFill>
                <a:schemeClr val="tx1"/>
              </a:solidFill>
              <a:latin typeface="+mj-lt"/>
            </a:endParaRPr>
          </a:p>
        </p:txBody>
      </p:sp>
      <p:sp>
        <p:nvSpPr>
          <p:cNvPr id="8" name="Google Shape;965;p32"/>
          <p:cNvSpPr txBox="1">
            <a:spLocks/>
          </p:cNvSpPr>
          <p:nvPr/>
        </p:nvSpPr>
        <p:spPr>
          <a:xfrm>
            <a:off x="332043" y="869876"/>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4. a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Klavdija Novak  </a:t>
            </a:r>
            <a:endParaRPr lang="sl-SI" sz="1200" dirty="0">
              <a:solidFill>
                <a:schemeClr val="tx1"/>
              </a:solidFill>
              <a:latin typeface="+mj-lt"/>
            </a:endParaRPr>
          </a:p>
        </p:txBody>
      </p:sp>
      <p:sp>
        <p:nvSpPr>
          <p:cNvPr id="9" name="Google Shape;965;p32"/>
          <p:cNvSpPr txBox="1">
            <a:spLocks/>
          </p:cNvSpPr>
          <p:nvPr/>
        </p:nvSpPr>
        <p:spPr>
          <a:xfrm>
            <a:off x="3322470" y="865992"/>
            <a:ext cx="2358727" cy="72426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4. b</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Nuša Plut</a:t>
            </a:r>
            <a:endParaRPr lang="sl-SI" sz="1200" dirty="0">
              <a:solidFill>
                <a:schemeClr val="tx1"/>
              </a:solidFill>
              <a:latin typeface="+mj-lt"/>
            </a:endParaRPr>
          </a:p>
        </p:txBody>
      </p:sp>
      <p:sp>
        <p:nvSpPr>
          <p:cNvPr id="10" name="Google Shape;965;p32"/>
          <p:cNvSpPr txBox="1">
            <a:spLocks/>
          </p:cNvSpPr>
          <p:nvPr/>
        </p:nvSpPr>
        <p:spPr>
          <a:xfrm>
            <a:off x="6312897" y="864997"/>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4. c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Anica Bratina Klun </a:t>
            </a:r>
            <a:endParaRPr lang="sl-SI" sz="1200" dirty="0">
              <a:solidFill>
                <a:schemeClr val="tx1"/>
              </a:solidFill>
              <a:latin typeface="+mj-lt"/>
            </a:endParaRPr>
          </a:p>
        </p:txBody>
      </p:sp>
      <p:sp>
        <p:nvSpPr>
          <p:cNvPr id="11" name="Google Shape;965;p32"/>
          <p:cNvSpPr txBox="1">
            <a:spLocks/>
          </p:cNvSpPr>
          <p:nvPr/>
        </p:nvSpPr>
        <p:spPr>
          <a:xfrm>
            <a:off x="332042" y="1920773"/>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5. a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Bojana Kobe</a:t>
            </a:r>
            <a:endParaRPr lang="sl-SI" sz="1200" dirty="0">
              <a:solidFill>
                <a:schemeClr val="tx1"/>
              </a:solidFill>
              <a:latin typeface="+mj-lt"/>
            </a:endParaRPr>
          </a:p>
        </p:txBody>
      </p:sp>
      <p:sp>
        <p:nvSpPr>
          <p:cNvPr id="12" name="Google Shape;965;p32"/>
          <p:cNvSpPr txBox="1">
            <a:spLocks/>
          </p:cNvSpPr>
          <p:nvPr/>
        </p:nvSpPr>
        <p:spPr>
          <a:xfrm>
            <a:off x="332042" y="2926171"/>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6. a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Alenka Valenčič</a:t>
            </a:r>
          </a:p>
          <a:p>
            <a:pPr>
              <a:lnSpc>
                <a:spcPts val="1200"/>
              </a:lnSpc>
              <a:spcAft>
                <a:spcPts val="1000"/>
              </a:spcAft>
            </a:pPr>
            <a:r>
              <a:rPr lang="sl-SI" sz="1200" dirty="0" smtClean="0">
                <a:solidFill>
                  <a:schemeClr val="tx1"/>
                </a:solidFill>
                <a:latin typeface="+mj-lt"/>
              </a:rPr>
              <a:t>Mirko Valenčič, </a:t>
            </a:r>
            <a:r>
              <a:rPr lang="sl-SI" sz="1200" dirty="0" err="1" smtClean="0">
                <a:solidFill>
                  <a:schemeClr val="tx1"/>
                </a:solidFill>
                <a:latin typeface="+mj-lt"/>
              </a:rPr>
              <a:t>sorazrednik</a:t>
            </a:r>
            <a:endParaRPr lang="sl-SI" sz="1200" dirty="0">
              <a:solidFill>
                <a:schemeClr val="tx1"/>
              </a:solidFill>
              <a:latin typeface="+mj-lt"/>
            </a:endParaRPr>
          </a:p>
        </p:txBody>
      </p:sp>
      <p:sp>
        <p:nvSpPr>
          <p:cNvPr id="13" name="Google Shape;965;p32"/>
          <p:cNvSpPr txBox="1">
            <a:spLocks/>
          </p:cNvSpPr>
          <p:nvPr/>
        </p:nvSpPr>
        <p:spPr>
          <a:xfrm>
            <a:off x="3322468" y="1844241"/>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a:solidFill>
                  <a:schemeClr val="tx1"/>
                </a:solidFill>
                <a:latin typeface="+mj-lt"/>
              </a:rPr>
              <a:t>5</a:t>
            </a:r>
            <a:r>
              <a:rPr lang="sl-SI" sz="1200" b="1" dirty="0" smtClean="0">
                <a:solidFill>
                  <a:schemeClr val="tx1"/>
                </a:solidFill>
                <a:latin typeface="+mj-lt"/>
              </a:rPr>
              <a:t>. b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Stanka Franko 	</a:t>
            </a:r>
            <a:endParaRPr lang="sl-SI" sz="1200" dirty="0">
              <a:solidFill>
                <a:schemeClr val="tx1"/>
              </a:solidFill>
              <a:latin typeface="+mj-lt"/>
            </a:endParaRPr>
          </a:p>
        </p:txBody>
      </p:sp>
      <p:sp>
        <p:nvSpPr>
          <p:cNvPr id="14" name="Google Shape;965;p32"/>
          <p:cNvSpPr txBox="1">
            <a:spLocks/>
          </p:cNvSpPr>
          <p:nvPr/>
        </p:nvSpPr>
        <p:spPr>
          <a:xfrm>
            <a:off x="6312896" y="1843410"/>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5. c </a:t>
            </a:r>
          </a:p>
          <a:p>
            <a:pPr>
              <a:lnSpc>
                <a:spcPts val="1200"/>
              </a:lnSpc>
            </a:pPr>
            <a:endParaRPr lang="sl-SI" sz="1200" b="1" dirty="0">
              <a:solidFill>
                <a:schemeClr val="tx1"/>
              </a:solidFill>
              <a:latin typeface="+mj-lt"/>
            </a:endParaRPr>
          </a:p>
          <a:p>
            <a:pPr>
              <a:lnSpc>
                <a:spcPts val="1200"/>
              </a:lnSpc>
              <a:spcAft>
                <a:spcPts val="1000"/>
              </a:spcAft>
            </a:pPr>
            <a:r>
              <a:rPr lang="sl-SI" sz="1200" dirty="0" smtClean="0">
                <a:solidFill>
                  <a:schemeClr val="tx1"/>
                </a:solidFill>
                <a:latin typeface="+mj-lt"/>
              </a:rPr>
              <a:t>Jana Čeč Turk </a:t>
            </a:r>
            <a:endParaRPr lang="sl-SI" sz="1200" dirty="0">
              <a:solidFill>
                <a:schemeClr val="tx1"/>
              </a:solidFill>
              <a:latin typeface="+mj-lt"/>
            </a:endParaRPr>
          </a:p>
        </p:txBody>
      </p:sp>
      <p:sp>
        <p:nvSpPr>
          <p:cNvPr id="15" name="Google Shape;965;p32"/>
          <p:cNvSpPr txBox="1">
            <a:spLocks/>
          </p:cNvSpPr>
          <p:nvPr/>
        </p:nvSpPr>
        <p:spPr>
          <a:xfrm>
            <a:off x="3322468" y="2927055"/>
            <a:ext cx="2574749"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6. b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Karmen Vidmar</a:t>
            </a:r>
          </a:p>
          <a:p>
            <a:pPr>
              <a:lnSpc>
                <a:spcPts val="1200"/>
              </a:lnSpc>
              <a:spcAft>
                <a:spcPts val="1000"/>
              </a:spcAft>
            </a:pPr>
            <a:r>
              <a:rPr lang="sl-SI" sz="1200" dirty="0" smtClean="0">
                <a:solidFill>
                  <a:schemeClr val="tx1"/>
                </a:solidFill>
                <a:latin typeface="+mj-lt"/>
              </a:rPr>
              <a:t>Dušan Bajec, </a:t>
            </a:r>
            <a:r>
              <a:rPr lang="sl-SI" sz="1200" dirty="0" err="1" smtClean="0">
                <a:solidFill>
                  <a:schemeClr val="tx1"/>
                </a:solidFill>
                <a:latin typeface="+mj-lt"/>
              </a:rPr>
              <a:t>sorazrednik</a:t>
            </a:r>
            <a:r>
              <a:rPr lang="sl-SI" sz="1200" dirty="0" smtClean="0">
                <a:solidFill>
                  <a:schemeClr val="tx1"/>
                </a:solidFill>
                <a:latin typeface="+mj-lt"/>
              </a:rPr>
              <a:t> </a:t>
            </a:r>
            <a:endParaRPr lang="sl-SI" sz="1200" dirty="0">
              <a:solidFill>
                <a:schemeClr val="tx1"/>
              </a:solidFill>
              <a:latin typeface="+mj-lt"/>
            </a:endParaRPr>
          </a:p>
        </p:txBody>
      </p:sp>
      <p:sp>
        <p:nvSpPr>
          <p:cNvPr id="16" name="Google Shape;965;p32"/>
          <p:cNvSpPr txBox="1">
            <a:spLocks/>
          </p:cNvSpPr>
          <p:nvPr/>
        </p:nvSpPr>
        <p:spPr>
          <a:xfrm>
            <a:off x="6312895" y="2900017"/>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6. c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Andreja B. Klemenc</a:t>
            </a: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Saša </a:t>
            </a:r>
            <a:r>
              <a:rPr lang="sl-SI" sz="1200" dirty="0" err="1" smtClean="0">
                <a:solidFill>
                  <a:schemeClr val="tx1"/>
                </a:solidFill>
                <a:latin typeface="+mj-lt"/>
              </a:rPr>
              <a:t>Sašič</a:t>
            </a:r>
            <a:r>
              <a:rPr lang="sl-SI" sz="1200" dirty="0" smtClean="0">
                <a:solidFill>
                  <a:schemeClr val="tx1"/>
                </a:solidFill>
                <a:latin typeface="+mj-lt"/>
              </a:rPr>
              <a:t>, </a:t>
            </a:r>
            <a:r>
              <a:rPr lang="sl-SI" sz="1200" dirty="0" err="1" smtClean="0">
                <a:solidFill>
                  <a:schemeClr val="tx1"/>
                </a:solidFill>
                <a:latin typeface="+mj-lt"/>
              </a:rPr>
              <a:t>sorazrednik</a:t>
            </a:r>
            <a:r>
              <a:rPr lang="sl-SI" sz="1200" dirty="0" smtClean="0">
                <a:solidFill>
                  <a:schemeClr val="tx1"/>
                </a:solidFill>
                <a:latin typeface="+mj-lt"/>
              </a:rPr>
              <a:t> </a:t>
            </a:r>
            <a:endParaRPr lang="sl-SI" sz="1200" dirty="0">
              <a:solidFill>
                <a:schemeClr val="tx1"/>
              </a:solidFill>
              <a:latin typeface="+mj-lt"/>
            </a:endParaRPr>
          </a:p>
        </p:txBody>
      </p:sp>
    </p:spTree>
    <p:extLst>
      <p:ext uri="{BB962C8B-B14F-4D97-AF65-F5344CB8AC3E}">
        <p14:creationId xmlns:p14="http://schemas.microsoft.com/office/powerpoint/2010/main" val="58022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64;p32"/>
          <p:cNvSpPr txBox="1">
            <a:spLocks/>
          </p:cNvSpPr>
          <p:nvPr/>
        </p:nvSpPr>
        <p:spPr>
          <a:xfrm>
            <a:off x="332043" y="13576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a:solidFill>
                  <a:schemeClr val="tx1"/>
                </a:solidFill>
                <a:latin typeface="+mj-lt"/>
              </a:rPr>
              <a:t>Učitelji </a:t>
            </a:r>
            <a:r>
              <a:rPr lang="sl-SI" sz="1800" dirty="0" smtClean="0">
                <a:solidFill>
                  <a:schemeClr val="tx1"/>
                </a:solidFill>
                <a:latin typeface="+mj-lt"/>
              </a:rPr>
              <a:t>razredniki – redni program 3. triada   </a:t>
            </a:r>
            <a:endParaRPr lang="sl-SI" sz="1800" dirty="0">
              <a:solidFill>
                <a:schemeClr val="tx1"/>
              </a:solidFill>
              <a:latin typeface="+mj-lt"/>
            </a:endParaRPr>
          </a:p>
        </p:txBody>
      </p:sp>
      <p:sp>
        <p:nvSpPr>
          <p:cNvPr id="8" name="Google Shape;965;p32"/>
          <p:cNvSpPr txBox="1">
            <a:spLocks/>
          </p:cNvSpPr>
          <p:nvPr/>
        </p:nvSpPr>
        <p:spPr>
          <a:xfrm>
            <a:off x="332043" y="869876"/>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7. a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Maja Mihelj</a:t>
            </a:r>
          </a:p>
          <a:p>
            <a:pPr>
              <a:lnSpc>
                <a:spcPts val="1200"/>
              </a:lnSpc>
              <a:spcAft>
                <a:spcPts val="1000"/>
              </a:spcAft>
            </a:pPr>
            <a:r>
              <a:rPr lang="sl-SI" sz="1200" dirty="0" smtClean="0">
                <a:solidFill>
                  <a:schemeClr val="tx1"/>
                </a:solidFill>
                <a:latin typeface="+mj-lt"/>
              </a:rPr>
              <a:t>Mateja Modrijan, </a:t>
            </a:r>
            <a:r>
              <a:rPr lang="sl-SI" sz="1200" dirty="0" err="1" smtClean="0">
                <a:solidFill>
                  <a:schemeClr val="tx1"/>
                </a:solidFill>
                <a:latin typeface="+mj-lt"/>
              </a:rPr>
              <a:t>sorazrednik</a:t>
            </a:r>
            <a:endParaRPr lang="sl-SI" sz="1200" dirty="0">
              <a:solidFill>
                <a:schemeClr val="tx1"/>
              </a:solidFill>
              <a:latin typeface="+mj-lt"/>
            </a:endParaRPr>
          </a:p>
        </p:txBody>
      </p:sp>
      <p:sp>
        <p:nvSpPr>
          <p:cNvPr id="9" name="Google Shape;965;p32"/>
          <p:cNvSpPr txBox="1">
            <a:spLocks/>
          </p:cNvSpPr>
          <p:nvPr/>
        </p:nvSpPr>
        <p:spPr>
          <a:xfrm>
            <a:off x="3322470" y="865992"/>
            <a:ext cx="2358727" cy="72426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7. b</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Andreja </a:t>
            </a:r>
            <a:r>
              <a:rPr lang="sl-SI" sz="1200" dirty="0" err="1" smtClean="0">
                <a:solidFill>
                  <a:schemeClr val="tx1"/>
                </a:solidFill>
                <a:latin typeface="+mj-lt"/>
              </a:rPr>
              <a:t>Ercigoj</a:t>
            </a:r>
            <a:endParaRPr lang="sl-SI" sz="1200" dirty="0" smtClean="0">
              <a:solidFill>
                <a:schemeClr val="tx1"/>
              </a:solidFill>
              <a:latin typeface="+mj-lt"/>
            </a:endParaRPr>
          </a:p>
          <a:p>
            <a:pPr>
              <a:lnSpc>
                <a:spcPts val="1200"/>
              </a:lnSpc>
              <a:spcAft>
                <a:spcPts val="1000"/>
              </a:spcAft>
            </a:pPr>
            <a:r>
              <a:rPr lang="sl-SI" sz="1200" dirty="0" smtClean="0">
                <a:solidFill>
                  <a:schemeClr val="tx1"/>
                </a:solidFill>
                <a:latin typeface="+mj-lt"/>
              </a:rPr>
              <a:t>Lara Brankovič, </a:t>
            </a:r>
            <a:r>
              <a:rPr lang="sl-SI" sz="1200" dirty="0" err="1" smtClean="0">
                <a:solidFill>
                  <a:schemeClr val="tx1"/>
                </a:solidFill>
                <a:latin typeface="+mj-lt"/>
              </a:rPr>
              <a:t>sorazrednik</a:t>
            </a:r>
            <a:endParaRPr lang="sl-SI" sz="1200" dirty="0" smtClean="0">
              <a:solidFill>
                <a:schemeClr val="tx1"/>
              </a:solidFill>
              <a:latin typeface="+mj-lt"/>
            </a:endParaRPr>
          </a:p>
          <a:p>
            <a:pPr>
              <a:lnSpc>
                <a:spcPts val="1200"/>
              </a:lnSpc>
              <a:spcAft>
                <a:spcPts val="1000"/>
              </a:spcAft>
            </a:pPr>
            <a:endParaRPr lang="sl-SI" sz="1200" dirty="0">
              <a:solidFill>
                <a:schemeClr val="tx1"/>
              </a:solidFill>
              <a:latin typeface="+mj-lt"/>
            </a:endParaRPr>
          </a:p>
        </p:txBody>
      </p:sp>
      <p:sp>
        <p:nvSpPr>
          <p:cNvPr id="10" name="Google Shape;965;p32"/>
          <p:cNvSpPr txBox="1">
            <a:spLocks/>
          </p:cNvSpPr>
          <p:nvPr/>
        </p:nvSpPr>
        <p:spPr>
          <a:xfrm>
            <a:off x="6885467" y="850714"/>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7. c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Klavdija Modic</a:t>
            </a:r>
          </a:p>
          <a:p>
            <a:pPr>
              <a:lnSpc>
                <a:spcPts val="1200"/>
              </a:lnSpc>
              <a:spcAft>
                <a:spcPts val="1000"/>
              </a:spcAft>
            </a:pPr>
            <a:r>
              <a:rPr lang="sl-SI" sz="1200" dirty="0" smtClean="0">
                <a:solidFill>
                  <a:schemeClr val="tx1"/>
                </a:solidFill>
                <a:latin typeface="+mj-lt"/>
              </a:rPr>
              <a:t>Romana </a:t>
            </a:r>
            <a:r>
              <a:rPr lang="sl-SI" sz="1200" dirty="0" err="1" smtClean="0">
                <a:solidFill>
                  <a:schemeClr val="tx1"/>
                </a:solidFill>
                <a:latin typeface="+mj-lt"/>
              </a:rPr>
              <a:t>Premrov</a:t>
            </a:r>
            <a:r>
              <a:rPr lang="sl-SI" sz="1200" dirty="0" smtClean="0">
                <a:solidFill>
                  <a:schemeClr val="tx1"/>
                </a:solidFill>
                <a:latin typeface="+mj-lt"/>
              </a:rPr>
              <a:t>, </a:t>
            </a:r>
            <a:r>
              <a:rPr lang="sl-SI" sz="1200" dirty="0" err="1" smtClean="0">
                <a:solidFill>
                  <a:schemeClr val="tx1"/>
                </a:solidFill>
                <a:latin typeface="+mj-lt"/>
              </a:rPr>
              <a:t>sorazrednik</a:t>
            </a:r>
            <a:r>
              <a:rPr lang="sl-SI" sz="1200" dirty="0" smtClean="0">
                <a:solidFill>
                  <a:schemeClr val="tx1"/>
                </a:solidFill>
                <a:latin typeface="+mj-lt"/>
              </a:rPr>
              <a:t> </a:t>
            </a:r>
            <a:endParaRPr lang="sl-SI" sz="1200" dirty="0">
              <a:solidFill>
                <a:schemeClr val="tx1"/>
              </a:solidFill>
              <a:latin typeface="+mj-lt"/>
            </a:endParaRPr>
          </a:p>
        </p:txBody>
      </p:sp>
      <p:sp>
        <p:nvSpPr>
          <p:cNvPr id="11" name="Google Shape;965;p32"/>
          <p:cNvSpPr txBox="1">
            <a:spLocks/>
          </p:cNvSpPr>
          <p:nvPr/>
        </p:nvSpPr>
        <p:spPr>
          <a:xfrm>
            <a:off x="332042" y="1920773"/>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8. a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Mojca Benčina</a:t>
            </a:r>
          </a:p>
          <a:p>
            <a:pPr>
              <a:lnSpc>
                <a:spcPts val="1200"/>
              </a:lnSpc>
              <a:spcAft>
                <a:spcPts val="1000"/>
              </a:spcAft>
            </a:pPr>
            <a:r>
              <a:rPr lang="sl-SI" sz="1200" dirty="0" smtClean="0">
                <a:solidFill>
                  <a:schemeClr val="tx1"/>
                </a:solidFill>
                <a:latin typeface="+mj-lt"/>
              </a:rPr>
              <a:t>Irena Škrabec, </a:t>
            </a:r>
            <a:r>
              <a:rPr lang="sl-SI" sz="1200" dirty="0" err="1" smtClean="0">
                <a:solidFill>
                  <a:schemeClr val="tx1"/>
                </a:solidFill>
                <a:latin typeface="+mj-lt"/>
              </a:rPr>
              <a:t>sorazrednik</a:t>
            </a:r>
            <a:endParaRPr lang="sl-SI" sz="1200" dirty="0">
              <a:solidFill>
                <a:schemeClr val="tx1"/>
              </a:solidFill>
              <a:latin typeface="+mj-lt"/>
            </a:endParaRPr>
          </a:p>
        </p:txBody>
      </p:sp>
      <p:sp>
        <p:nvSpPr>
          <p:cNvPr id="12" name="Google Shape;965;p32"/>
          <p:cNvSpPr txBox="1">
            <a:spLocks/>
          </p:cNvSpPr>
          <p:nvPr/>
        </p:nvSpPr>
        <p:spPr>
          <a:xfrm>
            <a:off x="332041" y="3193474"/>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9. b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Matej Rebec</a:t>
            </a:r>
          </a:p>
          <a:p>
            <a:pPr>
              <a:lnSpc>
                <a:spcPts val="1200"/>
              </a:lnSpc>
              <a:spcAft>
                <a:spcPts val="1000"/>
              </a:spcAft>
            </a:pPr>
            <a:r>
              <a:rPr lang="sl-SI" sz="1200" dirty="0" smtClean="0">
                <a:solidFill>
                  <a:schemeClr val="tx1"/>
                </a:solidFill>
                <a:latin typeface="+mj-lt"/>
              </a:rPr>
              <a:t>Tina </a:t>
            </a:r>
            <a:r>
              <a:rPr lang="sl-SI" sz="1200" dirty="0" err="1" smtClean="0">
                <a:solidFill>
                  <a:schemeClr val="tx1"/>
                </a:solidFill>
                <a:latin typeface="+mj-lt"/>
              </a:rPr>
              <a:t>Šabec</a:t>
            </a:r>
            <a:r>
              <a:rPr lang="sl-SI" sz="1200" dirty="0" smtClean="0">
                <a:solidFill>
                  <a:schemeClr val="tx1"/>
                </a:solidFill>
                <a:latin typeface="+mj-lt"/>
              </a:rPr>
              <a:t>, </a:t>
            </a:r>
            <a:r>
              <a:rPr lang="sl-SI" sz="1200" dirty="0" err="1" smtClean="0">
                <a:solidFill>
                  <a:schemeClr val="tx1"/>
                </a:solidFill>
                <a:latin typeface="+mj-lt"/>
              </a:rPr>
              <a:t>sorazrednik</a:t>
            </a:r>
            <a:r>
              <a:rPr lang="sl-SI" sz="1200" dirty="0" smtClean="0">
                <a:solidFill>
                  <a:schemeClr val="tx1"/>
                </a:solidFill>
                <a:latin typeface="+mj-lt"/>
              </a:rPr>
              <a:t> </a:t>
            </a:r>
            <a:endParaRPr lang="sl-SI" sz="1200" dirty="0">
              <a:solidFill>
                <a:schemeClr val="tx1"/>
              </a:solidFill>
              <a:latin typeface="+mj-lt"/>
            </a:endParaRPr>
          </a:p>
        </p:txBody>
      </p:sp>
      <p:sp>
        <p:nvSpPr>
          <p:cNvPr id="13" name="Google Shape;965;p32"/>
          <p:cNvSpPr txBox="1">
            <a:spLocks/>
          </p:cNvSpPr>
          <p:nvPr/>
        </p:nvSpPr>
        <p:spPr>
          <a:xfrm>
            <a:off x="2598243" y="1921331"/>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8. b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Mateja Veber</a:t>
            </a:r>
          </a:p>
          <a:p>
            <a:pPr>
              <a:lnSpc>
                <a:spcPts val="1200"/>
              </a:lnSpc>
              <a:spcAft>
                <a:spcPts val="1000"/>
              </a:spcAft>
            </a:pPr>
            <a:r>
              <a:rPr lang="sl-SI" sz="1200" dirty="0" smtClean="0">
                <a:solidFill>
                  <a:schemeClr val="tx1"/>
                </a:solidFill>
                <a:latin typeface="+mj-lt"/>
              </a:rPr>
              <a:t>Tjaša </a:t>
            </a:r>
            <a:r>
              <a:rPr lang="sl-SI" sz="1200" dirty="0" err="1" smtClean="0">
                <a:solidFill>
                  <a:schemeClr val="tx1"/>
                </a:solidFill>
                <a:latin typeface="+mj-lt"/>
              </a:rPr>
              <a:t>Kokanovič</a:t>
            </a:r>
            <a:r>
              <a:rPr lang="sl-SI" sz="1200" dirty="0" smtClean="0">
                <a:solidFill>
                  <a:schemeClr val="tx1"/>
                </a:solidFill>
                <a:latin typeface="+mj-lt"/>
              </a:rPr>
              <a:t>, </a:t>
            </a:r>
            <a:r>
              <a:rPr lang="sl-SI" sz="1200" dirty="0" err="1" smtClean="0">
                <a:solidFill>
                  <a:schemeClr val="tx1"/>
                </a:solidFill>
                <a:latin typeface="+mj-lt"/>
              </a:rPr>
              <a:t>sorazrednik</a:t>
            </a:r>
            <a:r>
              <a:rPr lang="sl-SI" sz="1200" dirty="0" smtClean="0">
                <a:solidFill>
                  <a:schemeClr val="tx1"/>
                </a:solidFill>
                <a:latin typeface="+mj-lt"/>
              </a:rPr>
              <a:t> </a:t>
            </a:r>
            <a:endParaRPr lang="sl-SI" sz="1200" dirty="0">
              <a:solidFill>
                <a:schemeClr val="tx1"/>
              </a:solidFill>
              <a:latin typeface="+mj-lt"/>
            </a:endParaRPr>
          </a:p>
        </p:txBody>
      </p:sp>
      <p:sp>
        <p:nvSpPr>
          <p:cNvPr id="14" name="Google Shape;965;p32"/>
          <p:cNvSpPr txBox="1">
            <a:spLocks/>
          </p:cNvSpPr>
          <p:nvPr/>
        </p:nvSpPr>
        <p:spPr>
          <a:xfrm>
            <a:off x="4717853" y="1907571"/>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8. c </a:t>
            </a:r>
          </a:p>
          <a:p>
            <a:pPr>
              <a:lnSpc>
                <a:spcPts val="1200"/>
              </a:lnSpc>
            </a:pPr>
            <a:endParaRPr lang="sl-SI" sz="1200" b="1" dirty="0">
              <a:solidFill>
                <a:schemeClr val="tx1"/>
              </a:solidFill>
              <a:latin typeface="+mj-lt"/>
            </a:endParaRPr>
          </a:p>
          <a:p>
            <a:pPr>
              <a:lnSpc>
                <a:spcPts val="1200"/>
              </a:lnSpc>
              <a:spcAft>
                <a:spcPts val="1000"/>
              </a:spcAft>
            </a:pPr>
            <a:r>
              <a:rPr lang="sl-SI" sz="1200" dirty="0" smtClean="0">
                <a:solidFill>
                  <a:schemeClr val="tx1"/>
                </a:solidFill>
                <a:latin typeface="+mj-lt"/>
              </a:rPr>
              <a:t>Barbara V. Jesenšek</a:t>
            </a:r>
          </a:p>
          <a:p>
            <a:pPr>
              <a:lnSpc>
                <a:spcPts val="1200"/>
              </a:lnSpc>
              <a:spcAft>
                <a:spcPts val="1000"/>
              </a:spcAft>
            </a:pPr>
            <a:r>
              <a:rPr lang="sl-SI" sz="1200" dirty="0" smtClean="0">
                <a:solidFill>
                  <a:schemeClr val="tx1"/>
                </a:solidFill>
                <a:latin typeface="+mj-lt"/>
              </a:rPr>
              <a:t>Jan Jenček, </a:t>
            </a:r>
            <a:r>
              <a:rPr lang="sl-SI" sz="1200" dirty="0" err="1" smtClean="0">
                <a:solidFill>
                  <a:schemeClr val="tx1"/>
                </a:solidFill>
                <a:latin typeface="+mj-lt"/>
              </a:rPr>
              <a:t>sorazrednik</a:t>
            </a:r>
            <a:endParaRPr lang="sl-SI" sz="1200" dirty="0">
              <a:solidFill>
                <a:schemeClr val="tx1"/>
              </a:solidFill>
              <a:latin typeface="+mj-lt"/>
            </a:endParaRPr>
          </a:p>
        </p:txBody>
      </p:sp>
      <p:sp>
        <p:nvSpPr>
          <p:cNvPr id="15" name="Google Shape;965;p32"/>
          <p:cNvSpPr txBox="1">
            <a:spLocks/>
          </p:cNvSpPr>
          <p:nvPr/>
        </p:nvSpPr>
        <p:spPr>
          <a:xfrm>
            <a:off x="3303236" y="3193474"/>
            <a:ext cx="2574749"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9. c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Martina Debevec Grossi</a:t>
            </a:r>
          </a:p>
          <a:p>
            <a:pPr>
              <a:lnSpc>
                <a:spcPts val="1200"/>
              </a:lnSpc>
              <a:spcAft>
                <a:spcPts val="1000"/>
              </a:spcAft>
            </a:pPr>
            <a:r>
              <a:rPr lang="sl-SI" sz="1200" dirty="0" smtClean="0">
                <a:solidFill>
                  <a:schemeClr val="tx1"/>
                </a:solidFill>
                <a:latin typeface="+mj-lt"/>
              </a:rPr>
              <a:t>Darja Debevec, </a:t>
            </a:r>
            <a:r>
              <a:rPr lang="sl-SI" sz="1200" dirty="0" err="1" smtClean="0">
                <a:solidFill>
                  <a:schemeClr val="tx1"/>
                </a:solidFill>
                <a:latin typeface="+mj-lt"/>
              </a:rPr>
              <a:t>sorazrednik</a:t>
            </a:r>
            <a:r>
              <a:rPr lang="sl-SI" sz="1200" dirty="0" smtClean="0">
                <a:solidFill>
                  <a:schemeClr val="tx1"/>
                </a:solidFill>
                <a:latin typeface="+mj-lt"/>
              </a:rPr>
              <a:t> </a:t>
            </a:r>
            <a:endParaRPr lang="sl-SI" sz="1200" dirty="0">
              <a:solidFill>
                <a:schemeClr val="tx1"/>
              </a:solidFill>
              <a:latin typeface="+mj-lt"/>
            </a:endParaRPr>
          </a:p>
        </p:txBody>
      </p:sp>
      <p:sp>
        <p:nvSpPr>
          <p:cNvPr id="16" name="Google Shape;965;p32"/>
          <p:cNvSpPr txBox="1">
            <a:spLocks/>
          </p:cNvSpPr>
          <p:nvPr/>
        </p:nvSpPr>
        <p:spPr>
          <a:xfrm>
            <a:off x="6534853" y="3224959"/>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9. d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Branka Škrlj</a:t>
            </a:r>
          </a:p>
          <a:p>
            <a:pPr>
              <a:lnSpc>
                <a:spcPts val="1200"/>
              </a:lnSpc>
              <a:spcAft>
                <a:spcPts val="1000"/>
              </a:spcAft>
            </a:pPr>
            <a:r>
              <a:rPr lang="sl-SI" sz="1200" dirty="0" smtClean="0">
                <a:solidFill>
                  <a:schemeClr val="tx1"/>
                </a:solidFill>
                <a:latin typeface="+mj-lt"/>
              </a:rPr>
              <a:t>Barbara Oražem Grm, </a:t>
            </a:r>
            <a:r>
              <a:rPr lang="sl-SI" sz="1200" dirty="0" err="1" smtClean="0">
                <a:solidFill>
                  <a:schemeClr val="tx1"/>
                </a:solidFill>
                <a:latin typeface="+mj-lt"/>
              </a:rPr>
              <a:t>sorazrednik</a:t>
            </a:r>
            <a:r>
              <a:rPr lang="sl-SI" sz="1200" dirty="0" smtClean="0">
                <a:solidFill>
                  <a:schemeClr val="tx1"/>
                </a:solidFill>
                <a:latin typeface="+mj-lt"/>
              </a:rPr>
              <a:t> </a:t>
            </a:r>
            <a:endParaRPr lang="sl-SI" sz="1200" dirty="0">
              <a:solidFill>
                <a:schemeClr val="tx1"/>
              </a:solidFill>
              <a:latin typeface="+mj-lt"/>
            </a:endParaRPr>
          </a:p>
        </p:txBody>
      </p:sp>
      <p:sp>
        <p:nvSpPr>
          <p:cNvPr id="17" name="Google Shape;965;p32"/>
          <p:cNvSpPr txBox="1">
            <a:spLocks/>
          </p:cNvSpPr>
          <p:nvPr/>
        </p:nvSpPr>
        <p:spPr>
          <a:xfrm>
            <a:off x="6891527" y="1920773"/>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a:solidFill>
                  <a:schemeClr val="tx1"/>
                </a:solidFill>
                <a:latin typeface="+mj-lt"/>
              </a:rPr>
              <a:t>9</a:t>
            </a:r>
            <a:r>
              <a:rPr lang="sl-SI" sz="1200" b="1" dirty="0" smtClean="0">
                <a:solidFill>
                  <a:schemeClr val="tx1"/>
                </a:solidFill>
                <a:latin typeface="+mj-lt"/>
              </a:rPr>
              <a:t>. a </a:t>
            </a:r>
          </a:p>
          <a:p>
            <a:pPr>
              <a:lnSpc>
                <a:spcPts val="1200"/>
              </a:lnSpc>
            </a:pPr>
            <a:endParaRPr lang="sl-SI" sz="1200" b="1" dirty="0">
              <a:solidFill>
                <a:schemeClr val="tx1"/>
              </a:solidFill>
              <a:latin typeface="+mj-lt"/>
            </a:endParaRPr>
          </a:p>
          <a:p>
            <a:pPr>
              <a:lnSpc>
                <a:spcPts val="1200"/>
              </a:lnSpc>
              <a:spcAft>
                <a:spcPts val="1000"/>
              </a:spcAft>
            </a:pPr>
            <a:r>
              <a:rPr lang="sl-SI" sz="1200" dirty="0" smtClean="0">
                <a:solidFill>
                  <a:schemeClr val="tx1"/>
                </a:solidFill>
                <a:latin typeface="+mj-lt"/>
              </a:rPr>
              <a:t>Dolores </a:t>
            </a:r>
            <a:r>
              <a:rPr lang="sl-SI" sz="1200" dirty="0" err="1" smtClean="0">
                <a:solidFill>
                  <a:schemeClr val="tx1"/>
                </a:solidFill>
                <a:latin typeface="+mj-lt"/>
              </a:rPr>
              <a:t>Palinkaš</a:t>
            </a:r>
            <a:endParaRPr lang="sl-SI" sz="1200" dirty="0" smtClean="0">
              <a:solidFill>
                <a:schemeClr val="tx1"/>
              </a:solidFill>
              <a:latin typeface="+mj-lt"/>
            </a:endParaRPr>
          </a:p>
          <a:p>
            <a:pPr>
              <a:lnSpc>
                <a:spcPts val="1200"/>
              </a:lnSpc>
              <a:spcAft>
                <a:spcPts val="1000"/>
              </a:spcAft>
            </a:pPr>
            <a:r>
              <a:rPr lang="sl-SI" sz="1200" dirty="0" smtClean="0">
                <a:solidFill>
                  <a:schemeClr val="tx1"/>
                </a:solidFill>
                <a:latin typeface="+mj-lt"/>
              </a:rPr>
              <a:t>Damjana </a:t>
            </a:r>
            <a:r>
              <a:rPr lang="sl-SI" sz="1200" dirty="0" err="1" smtClean="0">
                <a:solidFill>
                  <a:schemeClr val="tx1"/>
                </a:solidFill>
                <a:latin typeface="+mj-lt"/>
              </a:rPr>
              <a:t>Pecman</a:t>
            </a:r>
            <a:r>
              <a:rPr lang="sl-SI" sz="1200" dirty="0" smtClean="0">
                <a:solidFill>
                  <a:schemeClr val="tx1"/>
                </a:solidFill>
                <a:latin typeface="+mj-lt"/>
              </a:rPr>
              <a:t>, </a:t>
            </a:r>
            <a:r>
              <a:rPr lang="sl-SI" sz="1200" dirty="0" err="1" smtClean="0">
                <a:solidFill>
                  <a:schemeClr val="tx1"/>
                </a:solidFill>
                <a:latin typeface="+mj-lt"/>
              </a:rPr>
              <a:t>sorazrednik</a:t>
            </a:r>
            <a:r>
              <a:rPr lang="sl-SI" sz="1200" dirty="0" smtClean="0">
                <a:solidFill>
                  <a:schemeClr val="tx1"/>
                </a:solidFill>
                <a:latin typeface="+mj-lt"/>
              </a:rPr>
              <a:t> </a:t>
            </a:r>
            <a:endParaRPr lang="sl-SI" sz="1200" dirty="0">
              <a:solidFill>
                <a:schemeClr val="tx1"/>
              </a:solidFill>
              <a:latin typeface="+mj-lt"/>
            </a:endParaRPr>
          </a:p>
        </p:txBody>
      </p:sp>
    </p:spTree>
    <p:extLst>
      <p:ext uri="{BB962C8B-B14F-4D97-AF65-F5344CB8AC3E}">
        <p14:creationId xmlns:p14="http://schemas.microsoft.com/office/powerpoint/2010/main" val="2930264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64;p32"/>
          <p:cNvSpPr txBox="1">
            <a:spLocks/>
          </p:cNvSpPr>
          <p:nvPr/>
        </p:nvSpPr>
        <p:spPr>
          <a:xfrm>
            <a:off x="332043" y="13576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a:solidFill>
                  <a:schemeClr val="tx1"/>
                </a:solidFill>
                <a:latin typeface="+mj-lt"/>
              </a:rPr>
              <a:t>Učitelji </a:t>
            </a:r>
            <a:r>
              <a:rPr lang="sl-SI" sz="1800" dirty="0" smtClean="0">
                <a:solidFill>
                  <a:schemeClr val="tx1"/>
                </a:solidFill>
                <a:latin typeface="+mj-lt"/>
              </a:rPr>
              <a:t>razredniki – </a:t>
            </a:r>
            <a:r>
              <a:rPr lang="sl-SI" sz="1800" dirty="0">
                <a:solidFill>
                  <a:schemeClr val="tx1"/>
                </a:solidFill>
              </a:rPr>
              <a:t>podružnična šola Hruševje </a:t>
            </a:r>
          </a:p>
        </p:txBody>
      </p:sp>
      <p:sp>
        <p:nvSpPr>
          <p:cNvPr id="8" name="Google Shape;965;p32"/>
          <p:cNvSpPr txBox="1">
            <a:spLocks/>
          </p:cNvSpPr>
          <p:nvPr/>
        </p:nvSpPr>
        <p:spPr>
          <a:xfrm>
            <a:off x="332043" y="869876"/>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1. </a:t>
            </a:r>
            <a:r>
              <a:rPr lang="sl-SI" sz="1200" b="1" dirty="0">
                <a:solidFill>
                  <a:schemeClr val="tx1"/>
                </a:solidFill>
                <a:latin typeface="+mj-lt"/>
              </a:rPr>
              <a:t>h</a:t>
            </a:r>
            <a:endParaRPr lang="sl-SI" sz="1200" b="1" dirty="0" smtClean="0">
              <a:solidFill>
                <a:schemeClr val="tx1"/>
              </a:solidFill>
              <a:latin typeface="+mj-lt"/>
            </a:endParaRP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Veronika Biščak</a:t>
            </a:r>
          </a:p>
          <a:p>
            <a:pPr>
              <a:lnSpc>
                <a:spcPts val="1200"/>
              </a:lnSpc>
              <a:spcAft>
                <a:spcPts val="1000"/>
              </a:spcAft>
            </a:pPr>
            <a:r>
              <a:rPr lang="sl-SI" sz="1200" dirty="0" smtClean="0">
                <a:solidFill>
                  <a:schemeClr val="tx1"/>
                </a:solidFill>
              </a:rPr>
              <a:t>Martina Žnidaršič, </a:t>
            </a:r>
            <a:r>
              <a:rPr lang="sl-SI" sz="1200" dirty="0">
                <a:solidFill>
                  <a:schemeClr val="tx1"/>
                </a:solidFill>
              </a:rPr>
              <a:t>2. </a:t>
            </a:r>
            <a:r>
              <a:rPr lang="sl-SI" sz="1200" dirty="0" smtClean="0">
                <a:solidFill>
                  <a:schemeClr val="tx1"/>
                </a:solidFill>
              </a:rPr>
              <a:t>Učitelj</a:t>
            </a:r>
            <a:endParaRPr lang="sl-SI" sz="1200" dirty="0">
              <a:solidFill>
                <a:schemeClr val="tx1"/>
              </a:solidFill>
            </a:endParaRPr>
          </a:p>
        </p:txBody>
      </p:sp>
      <p:sp>
        <p:nvSpPr>
          <p:cNvPr id="11" name="Google Shape;965;p32"/>
          <p:cNvSpPr txBox="1">
            <a:spLocks/>
          </p:cNvSpPr>
          <p:nvPr/>
        </p:nvSpPr>
        <p:spPr>
          <a:xfrm>
            <a:off x="332042" y="2155779"/>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4. h </a:t>
            </a:r>
          </a:p>
          <a:p>
            <a:pPr>
              <a:lnSpc>
                <a:spcPts val="1200"/>
              </a:lnSpc>
            </a:pPr>
            <a:endParaRPr lang="sl-SI" sz="1200" dirty="0" smtClean="0">
              <a:solidFill>
                <a:schemeClr val="tx1"/>
              </a:solidFill>
              <a:latin typeface="+mj-lt"/>
            </a:endParaRPr>
          </a:p>
          <a:p>
            <a:pPr>
              <a:lnSpc>
                <a:spcPts val="1200"/>
              </a:lnSpc>
            </a:pPr>
            <a:r>
              <a:rPr lang="sl-SI" sz="1200" dirty="0">
                <a:solidFill>
                  <a:schemeClr val="tx1"/>
                </a:solidFill>
              </a:rPr>
              <a:t>Tina Mrše Skvarča</a:t>
            </a:r>
          </a:p>
          <a:p>
            <a:pPr>
              <a:lnSpc>
                <a:spcPts val="1200"/>
              </a:lnSpc>
            </a:pPr>
            <a:endParaRPr lang="sl-SI" sz="1200" dirty="0">
              <a:solidFill>
                <a:schemeClr val="tx1"/>
              </a:solidFill>
              <a:latin typeface="+mj-lt"/>
            </a:endParaRPr>
          </a:p>
        </p:txBody>
      </p:sp>
      <p:sp>
        <p:nvSpPr>
          <p:cNvPr id="17" name="Google Shape;965;p32"/>
          <p:cNvSpPr txBox="1">
            <a:spLocks/>
          </p:cNvSpPr>
          <p:nvPr/>
        </p:nvSpPr>
        <p:spPr>
          <a:xfrm>
            <a:off x="3322467" y="869876"/>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a:solidFill>
                  <a:schemeClr val="tx1"/>
                </a:solidFill>
                <a:latin typeface="+mj-lt"/>
              </a:rPr>
              <a:t>2</a:t>
            </a:r>
            <a:r>
              <a:rPr lang="sl-SI" sz="1200" b="1" dirty="0" smtClean="0">
                <a:solidFill>
                  <a:schemeClr val="tx1"/>
                </a:solidFill>
                <a:latin typeface="+mj-lt"/>
              </a:rPr>
              <a:t>. h </a:t>
            </a:r>
          </a:p>
          <a:p>
            <a:pPr>
              <a:lnSpc>
                <a:spcPts val="1200"/>
              </a:lnSpc>
            </a:pPr>
            <a:endParaRPr lang="sl-SI" sz="1200" b="1" dirty="0">
              <a:solidFill>
                <a:schemeClr val="tx1"/>
              </a:solidFill>
              <a:latin typeface="+mj-lt"/>
            </a:endParaRPr>
          </a:p>
          <a:p>
            <a:pPr>
              <a:lnSpc>
                <a:spcPts val="1200"/>
              </a:lnSpc>
            </a:pPr>
            <a:r>
              <a:rPr lang="sl-SI" sz="1200" dirty="0" smtClean="0">
                <a:solidFill>
                  <a:schemeClr val="tx1"/>
                </a:solidFill>
                <a:latin typeface="+mj-lt"/>
              </a:rPr>
              <a:t>Neža Baraga</a:t>
            </a:r>
          </a:p>
        </p:txBody>
      </p:sp>
      <p:sp>
        <p:nvSpPr>
          <p:cNvPr id="18" name="Google Shape;965;p32"/>
          <p:cNvSpPr txBox="1">
            <a:spLocks/>
          </p:cNvSpPr>
          <p:nvPr/>
        </p:nvSpPr>
        <p:spPr>
          <a:xfrm>
            <a:off x="6312896" y="869876"/>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a:solidFill>
                  <a:schemeClr val="tx1"/>
                </a:solidFill>
                <a:latin typeface="+mj-lt"/>
              </a:rPr>
              <a:t>3</a:t>
            </a:r>
            <a:r>
              <a:rPr lang="sl-SI" sz="1200" b="1" dirty="0" smtClean="0">
                <a:solidFill>
                  <a:schemeClr val="tx1"/>
                </a:solidFill>
                <a:latin typeface="+mj-lt"/>
              </a:rPr>
              <a:t>. h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Mateja </a:t>
            </a:r>
            <a:r>
              <a:rPr lang="sl-SI" sz="1200" dirty="0" err="1" smtClean="0">
                <a:solidFill>
                  <a:schemeClr val="tx1"/>
                </a:solidFill>
                <a:latin typeface="+mj-lt"/>
              </a:rPr>
              <a:t>Bušen</a:t>
            </a:r>
            <a:endParaRPr lang="sl-SI" sz="1200" dirty="0">
              <a:solidFill>
                <a:schemeClr val="tx1"/>
              </a:solidFill>
              <a:latin typeface="+mj-lt"/>
            </a:endParaRPr>
          </a:p>
        </p:txBody>
      </p:sp>
      <p:sp>
        <p:nvSpPr>
          <p:cNvPr id="9" name="Google Shape;965;p32"/>
          <p:cNvSpPr txBox="1">
            <a:spLocks/>
          </p:cNvSpPr>
          <p:nvPr/>
        </p:nvSpPr>
        <p:spPr>
          <a:xfrm>
            <a:off x="3259729" y="2155779"/>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a:solidFill>
                  <a:schemeClr val="tx1"/>
                </a:solidFill>
                <a:latin typeface="+mj-lt"/>
              </a:rPr>
              <a:t>5</a:t>
            </a:r>
            <a:r>
              <a:rPr lang="sl-SI" sz="1200" b="1" dirty="0" smtClean="0">
                <a:solidFill>
                  <a:schemeClr val="tx1"/>
                </a:solidFill>
                <a:latin typeface="+mj-lt"/>
              </a:rPr>
              <a:t>. h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Nadja Petrovčič </a:t>
            </a:r>
            <a:endParaRPr lang="sl-SI" sz="1200" dirty="0">
              <a:solidFill>
                <a:schemeClr val="tx1"/>
              </a:solidFill>
              <a:latin typeface="+mj-lt"/>
            </a:endParaRPr>
          </a:p>
        </p:txBody>
      </p:sp>
    </p:spTree>
    <p:extLst>
      <p:ext uri="{BB962C8B-B14F-4D97-AF65-F5344CB8AC3E}">
        <p14:creationId xmlns:p14="http://schemas.microsoft.com/office/powerpoint/2010/main" val="2470288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64;p32"/>
          <p:cNvSpPr txBox="1">
            <a:spLocks/>
          </p:cNvSpPr>
          <p:nvPr/>
        </p:nvSpPr>
        <p:spPr>
          <a:xfrm>
            <a:off x="332043" y="13576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a:solidFill>
                  <a:schemeClr val="tx1"/>
                </a:solidFill>
                <a:latin typeface="+mj-lt"/>
              </a:rPr>
              <a:t>Učitelji </a:t>
            </a:r>
            <a:r>
              <a:rPr lang="sl-SI" sz="1800" dirty="0" smtClean="0">
                <a:solidFill>
                  <a:schemeClr val="tx1"/>
                </a:solidFill>
                <a:latin typeface="+mj-lt"/>
              </a:rPr>
              <a:t>razredniki – NIS in PPVI </a:t>
            </a:r>
            <a:endParaRPr lang="sl-SI" sz="1800" dirty="0">
              <a:solidFill>
                <a:schemeClr val="tx1"/>
              </a:solidFill>
              <a:latin typeface="+mj-lt"/>
            </a:endParaRPr>
          </a:p>
        </p:txBody>
      </p:sp>
      <p:sp>
        <p:nvSpPr>
          <p:cNvPr id="8" name="Google Shape;965;p32"/>
          <p:cNvSpPr txBox="1">
            <a:spLocks/>
          </p:cNvSpPr>
          <p:nvPr/>
        </p:nvSpPr>
        <p:spPr>
          <a:xfrm>
            <a:off x="332043" y="869876"/>
            <a:ext cx="2497296" cy="64749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1. in 2. e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Janja Vilar</a:t>
            </a:r>
          </a:p>
        </p:txBody>
      </p:sp>
      <p:sp>
        <p:nvSpPr>
          <p:cNvPr id="9" name="Google Shape;965;p32"/>
          <p:cNvSpPr txBox="1">
            <a:spLocks/>
          </p:cNvSpPr>
          <p:nvPr/>
        </p:nvSpPr>
        <p:spPr>
          <a:xfrm>
            <a:off x="3481497" y="864997"/>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3. in 4. e </a:t>
            </a:r>
          </a:p>
          <a:p>
            <a:pPr>
              <a:lnSpc>
                <a:spcPts val="1200"/>
              </a:lnSpc>
            </a:pPr>
            <a:endParaRPr lang="sl-SI" sz="1200" dirty="0" smtClean="0">
              <a:solidFill>
                <a:schemeClr val="tx1"/>
              </a:solidFill>
              <a:latin typeface="+mj-lt"/>
            </a:endParaRPr>
          </a:p>
          <a:p>
            <a:pPr>
              <a:lnSpc>
                <a:spcPts val="1200"/>
              </a:lnSpc>
              <a:spcAft>
                <a:spcPts val="1000"/>
              </a:spcAft>
            </a:pPr>
            <a:r>
              <a:rPr lang="sl-SI" sz="1200" dirty="0" smtClean="0">
                <a:solidFill>
                  <a:schemeClr val="tx1"/>
                </a:solidFill>
                <a:latin typeface="+mj-lt"/>
              </a:rPr>
              <a:t>Saša Pivka</a:t>
            </a:r>
            <a:endParaRPr lang="sl-SI" sz="1200" dirty="0">
              <a:solidFill>
                <a:schemeClr val="tx1"/>
              </a:solidFill>
              <a:latin typeface="+mj-lt"/>
            </a:endParaRPr>
          </a:p>
        </p:txBody>
      </p:sp>
      <p:sp>
        <p:nvSpPr>
          <p:cNvPr id="10" name="Google Shape;965;p32"/>
          <p:cNvSpPr txBox="1">
            <a:spLocks/>
          </p:cNvSpPr>
          <p:nvPr/>
        </p:nvSpPr>
        <p:spPr>
          <a:xfrm>
            <a:off x="6312897" y="864997"/>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5. e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Maja </a:t>
            </a:r>
            <a:r>
              <a:rPr lang="sl-SI" sz="1200" dirty="0" err="1" smtClean="0">
                <a:solidFill>
                  <a:schemeClr val="tx1"/>
                </a:solidFill>
                <a:latin typeface="+mj-lt"/>
              </a:rPr>
              <a:t>Preradović</a:t>
            </a:r>
            <a:r>
              <a:rPr lang="sl-SI" sz="1200" dirty="0" smtClean="0">
                <a:solidFill>
                  <a:schemeClr val="tx1"/>
                </a:solidFill>
                <a:latin typeface="+mj-lt"/>
              </a:rPr>
              <a:t> </a:t>
            </a:r>
            <a:endParaRPr lang="sl-SI" sz="1200" dirty="0">
              <a:solidFill>
                <a:schemeClr val="tx1"/>
              </a:solidFill>
              <a:latin typeface="+mj-lt"/>
            </a:endParaRPr>
          </a:p>
        </p:txBody>
      </p:sp>
      <p:sp>
        <p:nvSpPr>
          <p:cNvPr id="11" name="Google Shape;965;p32"/>
          <p:cNvSpPr txBox="1">
            <a:spLocks/>
          </p:cNvSpPr>
          <p:nvPr/>
        </p:nvSpPr>
        <p:spPr>
          <a:xfrm>
            <a:off x="332041" y="1762897"/>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6. e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Urška Adamič</a:t>
            </a:r>
            <a:endParaRPr lang="sl-SI" sz="1200" dirty="0">
              <a:solidFill>
                <a:schemeClr val="tx1"/>
              </a:solidFill>
              <a:latin typeface="+mj-lt"/>
            </a:endParaRPr>
          </a:p>
        </p:txBody>
      </p:sp>
      <p:sp>
        <p:nvSpPr>
          <p:cNvPr id="12" name="Google Shape;965;p32"/>
          <p:cNvSpPr txBox="1">
            <a:spLocks/>
          </p:cNvSpPr>
          <p:nvPr/>
        </p:nvSpPr>
        <p:spPr>
          <a:xfrm>
            <a:off x="169482" y="2717054"/>
            <a:ext cx="1672866"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PPVI 1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Polona Lapajne Pavšič</a:t>
            </a:r>
          </a:p>
        </p:txBody>
      </p:sp>
      <p:sp>
        <p:nvSpPr>
          <p:cNvPr id="13" name="Google Shape;965;p32"/>
          <p:cNvSpPr txBox="1">
            <a:spLocks/>
          </p:cNvSpPr>
          <p:nvPr/>
        </p:nvSpPr>
        <p:spPr>
          <a:xfrm>
            <a:off x="3481494" y="1761771"/>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7. </a:t>
            </a:r>
            <a:r>
              <a:rPr lang="sl-SI" sz="1200" b="1" dirty="0">
                <a:solidFill>
                  <a:schemeClr val="tx1"/>
                </a:solidFill>
                <a:latin typeface="+mj-lt"/>
              </a:rPr>
              <a:t>e</a:t>
            </a:r>
            <a:r>
              <a:rPr lang="sl-SI" sz="1200" b="1" dirty="0" smtClean="0">
                <a:solidFill>
                  <a:schemeClr val="tx1"/>
                </a:solidFill>
                <a:latin typeface="+mj-lt"/>
              </a:rPr>
              <a:t>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Barbara Švigelj 	</a:t>
            </a:r>
            <a:endParaRPr lang="sl-SI" sz="1200" dirty="0">
              <a:solidFill>
                <a:schemeClr val="tx1"/>
              </a:solidFill>
              <a:latin typeface="+mj-lt"/>
            </a:endParaRPr>
          </a:p>
        </p:txBody>
      </p:sp>
      <p:sp>
        <p:nvSpPr>
          <p:cNvPr id="14" name="Google Shape;965;p32"/>
          <p:cNvSpPr txBox="1">
            <a:spLocks/>
          </p:cNvSpPr>
          <p:nvPr/>
        </p:nvSpPr>
        <p:spPr>
          <a:xfrm>
            <a:off x="6312894" y="1767419"/>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8. </a:t>
            </a:r>
            <a:r>
              <a:rPr lang="sl-SI" sz="1200" b="1" dirty="0">
                <a:solidFill>
                  <a:schemeClr val="tx1"/>
                </a:solidFill>
                <a:latin typeface="+mj-lt"/>
              </a:rPr>
              <a:t>i</a:t>
            </a:r>
            <a:r>
              <a:rPr lang="sl-SI" sz="1200" b="1" dirty="0" smtClean="0">
                <a:solidFill>
                  <a:schemeClr val="tx1"/>
                </a:solidFill>
                <a:latin typeface="+mj-lt"/>
              </a:rPr>
              <a:t>n 9. e </a:t>
            </a:r>
          </a:p>
          <a:p>
            <a:pPr>
              <a:lnSpc>
                <a:spcPts val="1200"/>
              </a:lnSpc>
            </a:pPr>
            <a:endParaRPr lang="sl-SI" sz="1200" b="1" dirty="0">
              <a:solidFill>
                <a:schemeClr val="tx1"/>
              </a:solidFill>
              <a:latin typeface="+mj-lt"/>
            </a:endParaRPr>
          </a:p>
          <a:p>
            <a:pPr>
              <a:lnSpc>
                <a:spcPts val="1200"/>
              </a:lnSpc>
              <a:spcAft>
                <a:spcPts val="1000"/>
              </a:spcAft>
            </a:pPr>
            <a:r>
              <a:rPr lang="sl-SI" sz="1200" dirty="0" smtClean="0">
                <a:solidFill>
                  <a:schemeClr val="tx1"/>
                </a:solidFill>
                <a:latin typeface="+mj-lt"/>
              </a:rPr>
              <a:t>Andrej Mihelčič </a:t>
            </a:r>
            <a:endParaRPr lang="sl-SI" sz="1200" dirty="0">
              <a:solidFill>
                <a:schemeClr val="tx1"/>
              </a:solidFill>
              <a:latin typeface="+mj-lt"/>
            </a:endParaRPr>
          </a:p>
        </p:txBody>
      </p:sp>
      <p:sp>
        <p:nvSpPr>
          <p:cNvPr id="15" name="Google Shape;965;p32"/>
          <p:cNvSpPr txBox="1">
            <a:spLocks/>
          </p:cNvSpPr>
          <p:nvPr/>
        </p:nvSpPr>
        <p:spPr>
          <a:xfrm>
            <a:off x="2603729" y="2741015"/>
            <a:ext cx="1179364"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PPVI 2</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Vesna </a:t>
            </a:r>
            <a:r>
              <a:rPr lang="sl-SI" sz="1200" dirty="0" err="1" smtClean="0">
                <a:solidFill>
                  <a:schemeClr val="tx1"/>
                </a:solidFill>
                <a:latin typeface="+mj-lt"/>
              </a:rPr>
              <a:t>Bunderla</a:t>
            </a:r>
            <a:endParaRPr lang="sl-SI" sz="1200" dirty="0" smtClean="0">
              <a:solidFill>
                <a:schemeClr val="tx1"/>
              </a:solidFill>
              <a:latin typeface="+mj-lt"/>
            </a:endParaRPr>
          </a:p>
        </p:txBody>
      </p:sp>
      <p:sp>
        <p:nvSpPr>
          <p:cNvPr id="16" name="Google Shape;965;p32"/>
          <p:cNvSpPr txBox="1">
            <a:spLocks/>
          </p:cNvSpPr>
          <p:nvPr/>
        </p:nvSpPr>
        <p:spPr>
          <a:xfrm>
            <a:off x="4372146" y="2701322"/>
            <a:ext cx="1468075"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PPVI 3 </a:t>
            </a:r>
          </a:p>
          <a:p>
            <a:pPr>
              <a:lnSpc>
                <a:spcPts val="1200"/>
              </a:lnSpc>
            </a:pPr>
            <a:endParaRPr lang="sl-SI" sz="1200" dirty="0">
              <a:solidFill>
                <a:schemeClr val="tx1"/>
              </a:solidFill>
              <a:latin typeface="+mj-lt"/>
            </a:endParaRPr>
          </a:p>
          <a:p>
            <a:r>
              <a:rPr lang="sl-SI" dirty="0"/>
              <a:t>Elizabeta Godeša</a:t>
            </a:r>
          </a:p>
        </p:txBody>
      </p:sp>
      <p:sp>
        <p:nvSpPr>
          <p:cNvPr id="17" name="Google Shape;965;p32"/>
          <p:cNvSpPr txBox="1">
            <a:spLocks/>
          </p:cNvSpPr>
          <p:nvPr/>
        </p:nvSpPr>
        <p:spPr>
          <a:xfrm>
            <a:off x="6312891" y="2741015"/>
            <a:ext cx="1335805"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PPVI 4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Mateja Kocjančič </a:t>
            </a:r>
          </a:p>
        </p:txBody>
      </p:sp>
    </p:spTree>
    <p:extLst>
      <p:ext uri="{BB962C8B-B14F-4D97-AF65-F5344CB8AC3E}">
        <p14:creationId xmlns:p14="http://schemas.microsoft.com/office/powerpoint/2010/main" val="1468347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txBox="1">
            <a:spLocks/>
          </p:cNvSpPr>
          <p:nvPr/>
        </p:nvSpPr>
        <p:spPr>
          <a:xfrm>
            <a:off x="377686" y="66683"/>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Predmetni učitelji </a:t>
            </a:r>
            <a:endParaRPr lang="sl-SI" sz="1800" dirty="0">
              <a:solidFill>
                <a:schemeClr val="tx1"/>
              </a:solidFill>
              <a:latin typeface="+mj-lt"/>
            </a:endParaRPr>
          </a:p>
        </p:txBody>
      </p:sp>
      <p:graphicFrame>
        <p:nvGraphicFramePr>
          <p:cNvPr id="10" name="Tabela 9"/>
          <p:cNvGraphicFramePr>
            <a:graphicFrameLocks noGrp="1"/>
          </p:cNvGraphicFramePr>
          <p:nvPr>
            <p:extLst>
              <p:ext uri="{D42A27DB-BD31-4B8C-83A1-F6EECF244321}">
                <p14:modId xmlns:p14="http://schemas.microsoft.com/office/powerpoint/2010/main" val="3914548658"/>
              </p:ext>
            </p:extLst>
          </p:nvPr>
        </p:nvGraphicFramePr>
        <p:xfrm>
          <a:off x="365917" y="509711"/>
          <a:ext cx="6913869" cy="4474803"/>
        </p:xfrm>
        <a:graphic>
          <a:graphicData uri="http://schemas.openxmlformats.org/drawingml/2006/table">
            <a:tbl>
              <a:tblPr firstRow="1" bandRow="1">
                <a:tableStyleId>{165A5818-91DA-4400-851C-00DBC44C59E1}</a:tableStyleId>
              </a:tblPr>
              <a:tblGrid>
                <a:gridCol w="1846939">
                  <a:extLst>
                    <a:ext uri="{9D8B030D-6E8A-4147-A177-3AD203B41FA5}">
                      <a16:colId xmlns:a16="http://schemas.microsoft.com/office/drawing/2014/main" val="304991257"/>
                    </a:ext>
                  </a:extLst>
                </a:gridCol>
                <a:gridCol w="5066930">
                  <a:extLst>
                    <a:ext uri="{9D8B030D-6E8A-4147-A177-3AD203B41FA5}">
                      <a16:colId xmlns:a16="http://schemas.microsoft.com/office/drawing/2014/main" val="3929000817"/>
                    </a:ext>
                  </a:extLst>
                </a:gridCol>
              </a:tblGrid>
              <a:tr h="264007">
                <a:tc>
                  <a:txBody>
                    <a:bodyPr/>
                    <a:lstStyle/>
                    <a:p>
                      <a:pPr algn="ctr"/>
                      <a:r>
                        <a:rPr lang="sl-SI" sz="1200" b="1" dirty="0" smtClean="0">
                          <a:solidFill>
                            <a:schemeClr val="tx1"/>
                          </a:solidFill>
                          <a:latin typeface="+mj-lt"/>
                        </a:rPr>
                        <a:t>učitelj</a:t>
                      </a:r>
                      <a:endParaRPr lang="sl-SI" sz="1200" b="1" dirty="0">
                        <a:solidFill>
                          <a:schemeClr val="tx1"/>
                        </a:solidFill>
                        <a:latin typeface="+mj-lt"/>
                      </a:endParaRPr>
                    </a:p>
                  </a:txBody>
                  <a:tcPr/>
                </a:tc>
                <a:tc>
                  <a:txBody>
                    <a:bodyPr/>
                    <a:lstStyle/>
                    <a:p>
                      <a:pPr marR="0" algn="ctr" rtl="0">
                        <a:lnSpc>
                          <a:spcPct val="100000"/>
                        </a:lnSpc>
                        <a:spcBef>
                          <a:spcPts val="0"/>
                        </a:spcBef>
                        <a:spcAft>
                          <a:spcPts val="0"/>
                        </a:spcAft>
                        <a:buClr>
                          <a:srgbClr val="000000"/>
                        </a:buClr>
                        <a:buFont typeface="Arial"/>
                      </a:pPr>
                      <a:r>
                        <a:rPr lang="sl-SI" sz="1200" b="1" i="0" u="none" strike="noStrike" cap="none" dirty="0" smtClean="0">
                          <a:solidFill>
                            <a:schemeClr val="tx1"/>
                          </a:solidFill>
                          <a:latin typeface="+mj-lt"/>
                          <a:ea typeface="Arial"/>
                          <a:cs typeface="Arial"/>
                          <a:sym typeface="Arial"/>
                        </a:rPr>
                        <a:t>predmet poučevanja</a:t>
                      </a:r>
                      <a:endParaRPr lang="sl-SI" sz="1200" b="1"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353609140"/>
                  </a:ext>
                </a:extLst>
              </a:tr>
              <a:tr h="234673">
                <a:tc>
                  <a:txBody>
                    <a:bodyPr/>
                    <a:lstStyle/>
                    <a:p>
                      <a:pPr algn="l"/>
                      <a:r>
                        <a:rPr lang="sl-SI" sz="1000" b="0" dirty="0" smtClean="0">
                          <a:solidFill>
                            <a:schemeClr val="tx1"/>
                          </a:solidFill>
                          <a:latin typeface="+mj-lt"/>
                        </a:rPr>
                        <a:t>Emilija Simonović</a:t>
                      </a:r>
                      <a:endParaRPr lang="sl-SI" sz="1000" b="0" dirty="0">
                        <a:solidFill>
                          <a:schemeClr val="tx1"/>
                        </a:solidFill>
                        <a:latin typeface="+mj-lt"/>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FIZ, TIT, IP - Daljnogledi in planeti, IP - Zvezde in vesolje</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345542088"/>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err="1" smtClean="0">
                          <a:solidFill>
                            <a:schemeClr val="tx1"/>
                          </a:solidFill>
                          <a:latin typeface="+mj-lt"/>
                          <a:ea typeface="Arial"/>
                          <a:cs typeface="Arial"/>
                          <a:sym typeface="Arial"/>
                        </a:rPr>
                        <a:t>Argenti</a:t>
                      </a:r>
                      <a:r>
                        <a:rPr lang="sl-SI" sz="1000" b="0" i="0" u="none" strike="noStrike" cap="none" dirty="0" smtClean="0">
                          <a:solidFill>
                            <a:schemeClr val="tx1"/>
                          </a:solidFill>
                          <a:latin typeface="+mj-lt"/>
                          <a:ea typeface="Arial"/>
                          <a:cs typeface="Arial"/>
                          <a:sym typeface="Arial"/>
                        </a:rPr>
                        <a:t> Mojca </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IP - </a:t>
                      </a:r>
                      <a:r>
                        <a:rPr lang="sl-SI" sz="1000" b="0" i="0" u="none" strike="noStrike" cap="none" baseline="0" dirty="0" smtClean="0">
                          <a:solidFill>
                            <a:schemeClr val="tx1"/>
                          </a:solidFill>
                          <a:latin typeface="+mj-lt"/>
                          <a:ea typeface="Arial"/>
                          <a:cs typeface="Arial"/>
                          <a:sym typeface="Arial"/>
                        </a:rPr>
                        <a:t>Italijanščina 1, 2, 3 </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420015019"/>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Bajec Dušan</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ŠPO,IP – Šport za sprostitev, NIP – šport </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097062106"/>
                  </a:ext>
                </a:extLst>
              </a:tr>
              <a:tr h="234673">
                <a:tc>
                  <a:txBody>
                    <a:bodyPr/>
                    <a:lstStyle/>
                    <a:p>
                      <a:r>
                        <a:rPr lang="sl-SI" sz="1000" b="0" i="0" u="none" strike="noStrike" cap="none" baseline="0" dirty="0" smtClean="0">
                          <a:solidFill>
                            <a:schemeClr val="tx1"/>
                          </a:solidFill>
                          <a:latin typeface="+mj-lt"/>
                          <a:ea typeface="Arial"/>
                          <a:cs typeface="Arial"/>
                          <a:sym typeface="Arial"/>
                        </a:rPr>
                        <a:t>Benčina Mojca</a:t>
                      </a:r>
                      <a:endParaRPr lang="sl-SI" sz="1000" b="0" i="0" u="none" strike="noStrike" cap="none" baseline="0"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LUM, TIT,</a:t>
                      </a:r>
                      <a:r>
                        <a:rPr lang="sl-SI" sz="1000" b="0" i="0" u="none" strike="noStrike" cap="none" baseline="0" dirty="0" smtClean="0">
                          <a:solidFill>
                            <a:schemeClr val="tx1"/>
                          </a:solidFill>
                          <a:latin typeface="+mj-lt"/>
                          <a:ea typeface="Arial"/>
                          <a:cs typeface="Arial"/>
                          <a:sym typeface="Arial"/>
                        </a:rPr>
                        <a:t> IP – Likovno snovanje 3 </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72624934"/>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Blažič Klemenc</a:t>
                      </a:r>
                      <a:r>
                        <a:rPr lang="sl-SI" sz="1000" b="0" i="0" u="none" strike="noStrike" cap="none" baseline="0" dirty="0" smtClean="0">
                          <a:solidFill>
                            <a:schemeClr val="tx1"/>
                          </a:solidFill>
                          <a:latin typeface="+mj-lt"/>
                          <a:ea typeface="Arial"/>
                          <a:cs typeface="Arial"/>
                          <a:sym typeface="Arial"/>
                        </a:rPr>
                        <a:t> Andreja </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TJA, SLJ </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59180965"/>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Brankovič Lara</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SLJ</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0006"/>
                  </a:ext>
                </a:extLst>
              </a:tr>
              <a:tr h="263810">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Debevec Grossi</a:t>
                      </a:r>
                      <a:r>
                        <a:rPr lang="sl-SI" sz="1000" b="0" i="0" u="none" strike="noStrike" cap="none" baseline="0" dirty="0" smtClean="0">
                          <a:solidFill>
                            <a:schemeClr val="tx1"/>
                          </a:solidFill>
                          <a:latin typeface="+mj-lt"/>
                          <a:ea typeface="Arial"/>
                          <a:cs typeface="Arial"/>
                          <a:sym typeface="Arial"/>
                        </a:rPr>
                        <a:t> Martina</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ZGO, IP – Verstva</a:t>
                      </a:r>
                      <a:r>
                        <a:rPr lang="sl-SI" sz="1000" b="0" i="0" u="none" strike="noStrike" cap="none" baseline="0" dirty="0" smtClean="0">
                          <a:solidFill>
                            <a:schemeClr val="tx1"/>
                          </a:solidFill>
                          <a:latin typeface="+mj-lt"/>
                          <a:ea typeface="Arial"/>
                          <a:cs typeface="Arial"/>
                          <a:sym typeface="Arial"/>
                        </a:rPr>
                        <a:t> in etika 1, 2, 3 </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2902227722"/>
                  </a:ext>
                </a:extLst>
              </a:tr>
              <a:tr h="255080">
                <a:tc>
                  <a:txBody>
                    <a:bodyPr/>
                    <a:lstStyle/>
                    <a:p>
                      <a:pPr marR="0" algn="l" rtl="0">
                        <a:lnSpc>
                          <a:spcPct val="100000"/>
                        </a:lnSpc>
                        <a:spcBef>
                          <a:spcPts val="0"/>
                        </a:spcBef>
                        <a:spcAft>
                          <a:spcPts val="0"/>
                        </a:spcAft>
                        <a:buClr>
                          <a:srgbClr val="000000"/>
                        </a:buClr>
                        <a:buFont typeface="Arial"/>
                      </a:pPr>
                      <a:r>
                        <a:rPr lang="sl-SI" sz="1000" b="0" i="0" u="none" strike="noStrike" cap="none" dirty="0" err="1" smtClean="0">
                          <a:solidFill>
                            <a:schemeClr val="tx1"/>
                          </a:solidFill>
                          <a:latin typeface="+mj-lt"/>
                          <a:ea typeface="Arial"/>
                          <a:cs typeface="Arial"/>
                          <a:sym typeface="Arial"/>
                        </a:rPr>
                        <a:t>Sašič</a:t>
                      </a:r>
                      <a:r>
                        <a:rPr lang="sl-SI" sz="1000" b="0" i="0" u="none" strike="noStrike" cap="none" baseline="0" dirty="0" smtClean="0">
                          <a:solidFill>
                            <a:schemeClr val="tx1"/>
                          </a:solidFill>
                          <a:latin typeface="+mj-lt"/>
                          <a:ea typeface="Arial"/>
                          <a:cs typeface="Arial"/>
                          <a:sym typeface="Arial"/>
                        </a:rPr>
                        <a:t> Saša</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MAT</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915325565"/>
                  </a:ext>
                </a:extLst>
              </a:tr>
              <a:tr h="267833">
                <a:tc>
                  <a:txBody>
                    <a:bodyPr/>
                    <a:lstStyle/>
                    <a:p>
                      <a:pPr marR="0" algn="l" rtl="0">
                        <a:lnSpc>
                          <a:spcPct val="100000"/>
                        </a:lnSpc>
                        <a:spcBef>
                          <a:spcPts val="0"/>
                        </a:spcBef>
                        <a:spcAft>
                          <a:spcPts val="0"/>
                        </a:spcAft>
                        <a:buClr>
                          <a:srgbClr val="000000"/>
                        </a:buClr>
                        <a:buFont typeface="Arial"/>
                      </a:pPr>
                      <a:r>
                        <a:rPr lang="sl-SI" sz="1000" b="0" i="0" u="none" strike="noStrike" cap="none" dirty="0" err="1" smtClean="0">
                          <a:solidFill>
                            <a:schemeClr val="tx1"/>
                          </a:solidFill>
                          <a:latin typeface="+mj-lt"/>
                          <a:ea typeface="Arial"/>
                          <a:cs typeface="Arial"/>
                          <a:sym typeface="Arial"/>
                        </a:rPr>
                        <a:t>Ercigoj</a:t>
                      </a:r>
                      <a:r>
                        <a:rPr lang="sl-SI" sz="1000" b="0" i="0" u="none" strike="noStrike" cap="none" dirty="0" smtClean="0">
                          <a:solidFill>
                            <a:schemeClr val="tx1"/>
                          </a:solidFill>
                          <a:latin typeface="+mj-lt"/>
                          <a:ea typeface="Arial"/>
                          <a:cs typeface="Arial"/>
                          <a:sym typeface="Arial"/>
                        </a:rPr>
                        <a:t> Andreja</a:t>
                      </a:r>
                      <a:r>
                        <a:rPr lang="sl-SI" sz="1000" b="0" i="0" u="none" strike="noStrike" cap="none" baseline="0" dirty="0" smtClean="0">
                          <a:solidFill>
                            <a:schemeClr val="tx1"/>
                          </a:solidFill>
                          <a:latin typeface="+mj-lt"/>
                          <a:ea typeface="Arial"/>
                          <a:cs typeface="Arial"/>
                          <a:sym typeface="Arial"/>
                        </a:rPr>
                        <a:t> </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TJA</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2989137937"/>
                  </a:ext>
                </a:extLst>
              </a:tr>
              <a:tr h="234673">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000" b="0" i="0" u="none" strike="noStrike" cap="none" dirty="0" smtClean="0">
                          <a:solidFill>
                            <a:schemeClr val="tx1"/>
                          </a:solidFill>
                          <a:latin typeface="+mj-lt"/>
                          <a:ea typeface="Arial"/>
                          <a:cs typeface="Arial"/>
                          <a:sym typeface="Arial"/>
                        </a:rPr>
                        <a:t>Mihelj</a:t>
                      </a:r>
                      <a:r>
                        <a:rPr lang="sl-SI" sz="1000" b="0" i="0" u="none" strike="noStrike" cap="none" baseline="0" dirty="0" smtClean="0">
                          <a:solidFill>
                            <a:schemeClr val="tx1"/>
                          </a:solidFill>
                          <a:latin typeface="+mj-lt"/>
                          <a:ea typeface="Arial"/>
                          <a:cs typeface="Arial"/>
                          <a:sym typeface="Arial"/>
                        </a:rPr>
                        <a:t> Maja</a:t>
                      </a:r>
                      <a:endParaRPr lang="sl-SI" sz="10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000" b="0" i="0" u="none" strike="noStrike" cap="none" dirty="0" smtClean="0">
                          <a:solidFill>
                            <a:schemeClr val="tx1"/>
                          </a:solidFill>
                          <a:latin typeface="+mj-lt"/>
                          <a:ea typeface="Arial"/>
                          <a:cs typeface="Arial"/>
                          <a:sym typeface="Arial"/>
                        </a:rPr>
                        <a:t>SLJ, NIP – Italijanščina </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386368729"/>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Modic Klavdija</a:t>
                      </a:r>
                      <a:endParaRPr lang="sl-SI" sz="10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000" b="0" i="0" u="none" strike="noStrike" cap="none" dirty="0" smtClean="0">
                          <a:solidFill>
                            <a:schemeClr val="tx1"/>
                          </a:solidFill>
                          <a:latin typeface="+mj-lt"/>
                          <a:ea typeface="Arial"/>
                          <a:cs typeface="Arial"/>
                          <a:sym typeface="Arial"/>
                        </a:rPr>
                        <a:t>MAT</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2722200870"/>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Modrijan Mateja</a:t>
                      </a:r>
                      <a:r>
                        <a:rPr lang="sl-SI" sz="1000" b="0" i="0" u="none" strike="noStrike" cap="none" baseline="0" dirty="0" smtClean="0">
                          <a:solidFill>
                            <a:schemeClr val="tx1"/>
                          </a:solidFill>
                          <a:latin typeface="+mj-lt"/>
                          <a:ea typeface="Arial"/>
                          <a:cs typeface="Arial"/>
                          <a:sym typeface="Arial"/>
                        </a:rPr>
                        <a:t> </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baseline="0" dirty="0" smtClean="0">
                          <a:solidFill>
                            <a:schemeClr val="tx1"/>
                          </a:solidFill>
                          <a:latin typeface="+mj-lt"/>
                          <a:ea typeface="Arial"/>
                          <a:cs typeface="Arial"/>
                          <a:sym typeface="Arial"/>
                        </a:rPr>
                        <a:t>LUM, </a:t>
                      </a:r>
                      <a:r>
                        <a:rPr lang="sl-SI" sz="1000" b="0" i="0" u="none" strike="noStrike" cap="none" dirty="0" smtClean="0">
                          <a:solidFill>
                            <a:schemeClr val="tx1"/>
                          </a:solidFill>
                          <a:latin typeface="+mj-lt"/>
                          <a:ea typeface="Arial"/>
                          <a:cs typeface="Arial"/>
                          <a:sym typeface="Arial"/>
                        </a:rPr>
                        <a:t>IP – Likovno</a:t>
                      </a:r>
                      <a:r>
                        <a:rPr lang="sl-SI" sz="1000" b="0" i="0" u="none" strike="noStrike" cap="none" baseline="0" dirty="0" smtClean="0">
                          <a:solidFill>
                            <a:schemeClr val="tx1"/>
                          </a:solidFill>
                          <a:latin typeface="+mj-lt"/>
                          <a:ea typeface="Arial"/>
                          <a:cs typeface="Arial"/>
                          <a:sym typeface="Arial"/>
                        </a:rPr>
                        <a:t> snovanje 1, 2</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397041539"/>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err="1" smtClean="0">
                          <a:solidFill>
                            <a:schemeClr val="tx1"/>
                          </a:solidFill>
                          <a:latin typeface="+mj-lt"/>
                          <a:ea typeface="Arial"/>
                          <a:cs typeface="Arial"/>
                          <a:sym typeface="Arial"/>
                        </a:rPr>
                        <a:t>Palinkaš</a:t>
                      </a:r>
                      <a:r>
                        <a:rPr lang="sl-SI" sz="1000" b="0" i="0" u="none" strike="noStrike" cap="none" dirty="0" smtClean="0">
                          <a:solidFill>
                            <a:schemeClr val="tx1"/>
                          </a:solidFill>
                          <a:latin typeface="+mj-lt"/>
                          <a:ea typeface="Arial"/>
                          <a:cs typeface="Arial"/>
                          <a:sym typeface="Arial"/>
                        </a:rPr>
                        <a:t> Dolores</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ŠPO, IP – Izbrani šport odbojka, NIP</a:t>
                      </a:r>
                      <a:r>
                        <a:rPr lang="sl-SI" sz="1000" b="0" i="0" u="none" strike="noStrike" cap="none" baseline="0" dirty="0" smtClean="0">
                          <a:solidFill>
                            <a:schemeClr val="tx1"/>
                          </a:solidFill>
                          <a:latin typeface="+mj-lt"/>
                          <a:ea typeface="Arial"/>
                          <a:cs typeface="Arial"/>
                          <a:sym typeface="Arial"/>
                        </a:rPr>
                        <a:t> – šport </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899755474"/>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err="1" smtClean="0">
                          <a:solidFill>
                            <a:schemeClr val="tx1"/>
                          </a:solidFill>
                          <a:latin typeface="+mj-lt"/>
                          <a:ea typeface="Arial"/>
                          <a:cs typeface="Arial"/>
                          <a:sym typeface="Arial"/>
                        </a:rPr>
                        <a:t>Pecman</a:t>
                      </a:r>
                      <a:r>
                        <a:rPr lang="sl-SI" sz="1000" b="0" i="0" u="none" strike="noStrike" cap="none" dirty="0" smtClean="0">
                          <a:solidFill>
                            <a:schemeClr val="tx1"/>
                          </a:solidFill>
                          <a:latin typeface="+mj-lt"/>
                          <a:ea typeface="Arial"/>
                          <a:cs typeface="Arial"/>
                          <a:sym typeface="Arial"/>
                        </a:rPr>
                        <a:t> Damijana</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BIO, GOS</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046298056"/>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Penko Mateja</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SLJ,</a:t>
                      </a:r>
                      <a:r>
                        <a:rPr lang="sl-SI" sz="1000" b="0" i="0" u="none" strike="noStrike" cap="none" baseline="0" dirty="0" smtClean="0">
                          <a:solidFill>
                            <a:schemeClr val="tx1"/>
                          </a:solidFill>
                          <a:latin typeface="+mj-lt"/>
                          <a:ea typeface="Arial"/>
                          <a:cs typeface="Arial"/>
                          <a:sym typeface="Arial"/>
                        </a:rPr>
                        <a:t> IP – Filmska vzgoja 1, 2</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408635488"/>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Polh Alenka</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GUM</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2949327965"/>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err="1" smtClean="0">
                          <a:solidFill>
                            <a:schemeClr val="tx1"/>
                          </a:solidFill>
                          <a:latin typeface="+mj-lt"/>
                          <a:ea typeface="Arial"/>
                          <a:cs typeface="Arial"/>
                          <a:sym typeface="Arial"/>
                        </a:rPr>
                        <a:t>Premrov</a:t>
                      </a:r>
                      <a:r>
                        <a:rPr lang="sl-SI" sz="1000" b="0" i="0" u="none" strike="noStrike" cap="none" dirty="0" smtClean="0">
                          <a:solidFill>
                            <a:schemeClr val="tx1"/>
                          </a:solidFill>
                          <a:latin typeface="+mj-lt"/>
                          <a:ea typeface="Arial"/>
                          <a:cs typeface="Arial"/>
                          <a:sym typeface="Arial"/>
                        </a:rPr>
                        <a:t> Romana</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KEM,</a:t>
                      </a:r>
                      <a:r>
                        <a:rPr lang="sl-SI" sz="1000" b="0" i="0" u="none" strike="noStrike" cap="none" baseline="0" dirty="0" smtClean="0">
                          <a:solidFill>
                            <a:schemeClr val="tx1"/>
                          </a:solidFill>
                          <a:latin typeface="+mj-lt"/>
                          <a:ea typeface="Arial"/>
                          <a:cs typeface="Arial"/>
                          <a:sym typeface="Arial"/>
                        </a:rPr>
                        <a:t> NAR, IP – Kemija v življenju </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926639207"/>
                  </a:ext>
                </a:extLst>
              </a:tr>
            </a:tbl>
          </a:graphicData>
        </a:graphic>
      </p:graphicFrame>
    </p:spTree>
    <p:extLst>
      <p:ext uri="{BB962C8B-B14F-4D97-AF65-F5344CB8AC3E}">
        <p14:creationId xmlns:p14="http://schemas.microsoft.com/office/powerpoint/2010/main" val="1413476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10" name="Google Shape;800;p19"/>
          <p:cNvSpPr txBox="1">
            <a:spLocks/>
          </p:cNvSpPr>
          <p:nvPr/>
        </p:nvSpPr>
        <p:spPr>
          <a:xfrm>
            <a:off x="1344856" y="874643"/>
            <a:ext cx="6460673" cy="1793422"/>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spcAft>
                <a:spcPts val="1000"/>
              </a:spcAft>
            </a:pPr>
            <a:r>
              <a:rPr lang="sl-SI" sz="3500" dirty="0" smtClean="0">
                <a:solidFill>
                  <a:schemeClr val="tx1"/>
                </a:solidFill>
                <a:latin typeface="+mj-lt"/>
              </a:rPr>
              <a:t>Z roko v roki, </a:t>
            </a:r>
          </a:p>
          <a:p>
            <a:pPr algn="ctr">
              <a:spcBef>
                <a:spcPts val="600"/>
              </a:spcBef>
              <a:spcAft>
                <a:spcPts val="1000"/>
              </a:spcAft>
            </a:pPr>
            <a:r>
              <a:rPr lang="sl-SI" sz="3500" dirty="0" smtClean="0">
                <a:solidFill>
                  <a:schemeClr val="tx1"/>
                </a:solidFill>
                <a:latin typeface="+mj-lt"/>
              </a:rPr>
              <a:t>na krilih znanja in spoštovanja. </a:t>
            </a:r>
            <a:endParaRPr lang="en" sz="3500" dirty="0">
              <a:solidFill>
                <a:schemeClr val="tx1"/>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txBox="1">
            <a:spLocks/>
          </p:cNvSpPr>
          <p:nvPr/>
        </p:nvSpPr>
        <p:spPr>
          <a:xfrm>
            <a:off x="412322" y="227731"/>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Predmetni učitelji </a:t>
            </a:r>
            <a:endParaRPr lang="sl-SI" sz="1800" dirty="0">
              <a:solidFill>
                <a:schemeClr val="tx1"/>
              </a:solidFill>
              <a:latin typeface="+mj-lt"/>
            </a:endParaRPr>
          </a:p>
        </p:txBody>
      </p:sp>
      <p:graphicFrame>
        <p:nvGraphicFramePr>
          <p:cNvPr id="10" name="Tabela 9"/>
          <p:cNvGraphicFramePr>
            <a:graphicFrameLocks noGrp="1"/>
          </p:cNvGraphicFramePr>
          <p:nvPr>
            <p:extLst>
              <p:ext uri="{D42A27DB-BD31-4B8C-83A1-F6EECF244321}">
                <p14:modId xmlns:p14="http://schemas.microsoft.com/office/powerpoint/2010/main" val="498045492"/>
              </p:ext>
            </p:extLst>
          </p:nvPr>
        </p:nvGraphicFramePr>
        <p:xfrm>
          <a:off x="503582" y="909303"/>
          <a:ext cx="6913869" cy="2743930"/>
        </p:xfrm>
        <a:graphic>
          <a:graphicData uri="http://schemas.openxmlformats.org/drawingml/2006/table">
            <a:tbl>
              <a:tblPr firstRow="1" bandRow="1">
                <a:tableStyleId>{165A5818-91DA-4400-851C-00DBC44C59E1}</a:tableStyleId>
              </a:tblPr>
              <a:tblGrid>
                <a:gridCol w="1846939">
                  <a:extLst>
                    <a:ext uri="{9D8B030D-6E8A-4147-A177-3AD203B41FA5}">
                      <a16:colId xmlns:a16="http://schemas.microsoft.com/office/drawing/2014/main" val="304991257"/>
                    </a:ext>
                  </a:extLst>
                </a:gridCol>
                <a:gridCol w="5066930">
                  <a:extLst>
                    <a:ext uri="{9D8B030D-6E8A-4147-A177-3AD203B41FA5}">
                      <a16:colId xmlns:a16="http://schemas.microsoft.com/office/drawing/2014/main" val="3929000817"/>
                    </a:ext>
                  </a:extLst>
                </a:gridCol>
              </a:tblGrid>
              <a:tr h="264007">
                <a:tc>
                  <a:txBody>
                    <a:bodyPr/>
                    <a:lstStyle/>
                    <a:p>
                      <a:pPr algn="ctr"/>
                      <a:r>
                        <a:rPr lang="sl-SI" sz="1200" b="1" dirty="0" smtClean="0">
                          <a:solidFill>
                            <a:schemeClr val="tx1"/>
                          </a:solidFill>
                          <a:latin typeface="+mj-lt"/>
                        </a:rPr>
                        <a:t>učitelj</a:t>
                      </a:r>
                      <a:endParaRPr lang="sl-SI" sz="1200" b="1" dirty="0">
                        <a:solidFill>
                          <a:schemeClr val="tx1"/>
                        </a:solidFill>
                        <a:latin typeface="+mj-lt"/>
                      </a:endParaRPr>
                    </a:p>
                  </a:txBody>
                  <a:tcPr/>
                </a:tc>
                <a:tc>
                  <a:txBody>
                    <a:bodyPr/>
                    <a:lstStyle/>
                    <a:p>
                      <a:pPr marR="0" algn="ctr" rtl="0">
                        <a:lnSpc>
                          <a:spcPct val="100000"/>
                        </a:lnSpc>
                        <a:spcBef>
                          <a:spcPts val="0"/>
                        </a:spcBef>
                        <a:spcAft>
                          <a:spcPts val="0"/>
                        </a:spcAft>
                        <a:buClr>
                          <a:srgbClr val="000000"/>
                        </a:buClr>
                        <a:buFont typeface="Arial"/>
                      </a:pPr>
                      <a:r>
                        <a:rPr lang="sl-SI" sz="1200" b="1" i="0" u="none" strike="noStrike" cap="none" dirty="0" smtClean="0">
                          <a:solidFill>
                            <a:schemeClr val="tx1"/>
                          </a:solidFill>
                          <a:latin typeface="+mj-lt"/>
                          <a:ea typeface="Arial"/>
                          <a:cs typeface="Arial"/>
                          <a:sym typeface="Arial"/>
                        </a:rPr>
                        <a:t>predmet poučevanja</a:t>
                      </a:r>
                      <a:endParaRPr lang="sl-SI" sz="1200" b="1"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353609140"/>
                  </a:ext>
                </a:extLst>
              </a:tr>
              <a:tr h="234673">
                <a:tc>
                  <a:txBody>
                    <a:bodyPr/>
                    <a:lstStyle/>
                    <a:p>
                      <a:pPr algn="l"/>
                      <a:r>
                        <a:rPr lang="sl-SI" sz="1000" b="0" dirty="0" smtClean="0">
                          <a:solidFill>
                            <a:schemeClr val="tx1"/>
                          </a:solidFill>
                          <a:latin typeface="+mj-lt"/>
                        </a:rPr>
                        <a:t>Rebec Matej</a:t>
                      </a:r>
                      <a:endParaRPr lang="sl-SI" sz="1000" b="0" dirty="0">
                        <a:solidFill>
                          <a:schemeClr val="tx1"/>
                        </a:solidFill>
                        <a:latin typeface="+mj-lt"/>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ŠPO</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345542088"/>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err="1" smtClean="0">
                          <a:solidFill>
                            <a:schemeClr val="tx1"/>
                          </a:solidFill>
                          <a:latin typeface="+mj-lt"/>
                          <a:ea typeface="Arial"/>
                          <a:cs typeface="Arial"/>
                          <a:sym typeface="Arial"/>
                        </a:rPr>
                        <a:t>Šabec</a:t>
                      </a:r>
                      <a:r>
                        <a:rPr lang="sl-SI" sz="1000" b="0" i="0" u="none" strike="noStrike" cap="none" dirty="0" smtClean="0">
                          <a:solidFill>
                            <a:schemeClr val="tx1"/>
                          </a:solidFill>
                          <a:latin typeface="+mj-lt"/>
                          <a:ea typeface="Arial"/>
                          <a:cs typeface="Arial"/>
                          <a:sym typeface="Arial"/>
                        </a:rPr>
                        <a:t> Tina</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TJA</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420015019"/>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Škrabec Irena</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ŠPO, IP – Šport za sprostitev</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097062106"/>
                  </a:ext>
                </a:extLst>
              </a:tr>
              <a:tr h="234673">
                <a:tc>
                  <a:txBody>
                    <a:bodyPr/>
                    <a:lstStyle/>
                    <a:p>
                      <a:r>
                        <a:rPr lang="sl-SI" sz="1000" b="0" i="0" u="none" strike="noStrike" cap="none" baseline="0" dirty="0" smtClean="0">
                          <a:solidFill>
                            <a:schemeClr val="tx1"/>
                          </a:solidFill>
                          <a:latin typeface="+mj-lt"/>
                          <a:ea typeface="Arial"/>
                          <a:cs typeface="Arial"/>
                          <a:sym typeface="Arial"/>
                        </a:rPr>
                        <a:t>Škrlj Branka</a:t>
                      </a:r>
                      <a:endParaRPr lang="sl-SI" sz="1000" b="0" i="0" u="none" strike="noStrike" cap="none" baseline="0"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NAR,</a:t>
                      </a:r>
                      <a:r>
                        <a:rPr lang="sl-SI" sz="1000" b="0" i="0" u="none" strike="noStrike" cap="none" baseline="0" dirty="0" smtClean="0">
                          <a:solidFill>
                            <a:schemeClr val="tx1"/>
                          </a:solidFill>
                          <a:latin typeface="+mj-lt"/>
                          <a:ea typeface="Arial"/>
                          <a:cs typeface="Arial"/>
                          <a:sym typeface="Arial"/>
                        </a:rPr>
                        <a:t> GOS, BIO, IP – Sodobna priprava hrane, IP – Načini prehranjevanja </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72624934"/>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Jenček Jan</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IP – Urejanje</a:t>
                      </a:r>
                      <a:r>
                        <a:rPr lang="sl-SI" sz="1000" b="0" i="0" u="none" strike="noStrike" cap="none" baseline="0" dirty="0" smtClean="0">
                          <a:solidFill>
                            <a:schemeClr val="tx1"/>
                          </a:solidFill>
                          <a:latin typeface="+mj-lt"/>
                          <a:ea typeface="Arial"/>
                          <a:cs typeface="Arial"/>
                          <a:sym typeface="Arial"/>
                        </a:rPr>
                        <a:t> besedil, IP – Multimedija, IP – Računalniška omrežja </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59180965"/>
                  </a:ext>
                </a:extLst>
              </a:tr>
              <a:tr h="263810">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Valenčič</a:t>
                      </a:r>
                      <a:r>
                        <a:rPr lang="sl-SI" sz="1000" b="0" i="0" u="none" strike="noStrike" cap="none" baseline="0" dirty="0" smtClean="0">
                          <a:solidFill>
                            <a:schemeClr val="tx1"/>
                          </a:solidFill>
                          <a:latin typeface="+mj-lt"/>
                          <a:ea typeface="Arial"/>
                          <a:cs typeface="Arial"/>
                          <a:sym typeface="Arial"/>
                        </a:rPr>
                        <a:t> Alenka </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MAT</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2902227722"/>
                  </a:ext>
                </a:extLst>
              </a:tr>
              <a:tr h="255080">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Valenčič Mirko</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TIT, IP – Obdelava</a:t>
                      </a:r>
                      <a:r>
                        <a:rPr lang="sl-SI" sz="1000" b="0" i="0" u="none" strike="noStrike" cap="none" baseline="0" dirty="0" smtClean="0">
                          <a:solidFill>
                            <a:schemeClr val="tx1"/>
                          </a:solidFill>
                          <a:latin typeface="+mj-lt"/>
                          <a:ea typeface="Arial"/>
                          <a:cs typeface="Arial"/>
                          <a:sym typeface="Arial"/>
                        </a:rPr>
                        <a:t> gradiv les, NIP – tehnika </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915325565"/>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Veber Mateja </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ZGO, DKE</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386368729"/>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Vidmar Karmen </a:t>
                      </a:r>
                      <a:endParaRPr lang="sl-SI" sz="10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000" b="0" i="0" u="none" strike="noStrike" cap="none" dirty="0" smtClean="0">
                          <a:solidFill>
                            <a:schemeClr val="tx1"/>
                          </a:solidFill>
                          <a:latin typeface="+mj-lt"/>
                          <a:ea typeface="Arial"/>
                          <a:cs typeface="Arial"/>
                          <a:sym typeface="Arial"/>
                        </a:rPr>
                        <a:t>TJA, IP – Nemščina 2, 3</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2722200870"/>
                  </a:ext>
                </a:extLst>
              </a:tr>
              <a:tr h="234673">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Vogrinec Jesenšek Barbara</a:t>
                      </a:r>
                      <a:endParaRPr lang="sl-SI" sz="1000" b="0" i="0" u="none" strike="noStrike" cap="none" dirty="0">
                        <a:solidFill>
                          <a:schemeClr val="tx1"/>
                        </a:solidFill>
                        <a:latin typeface="+mj-lt"/>
                        <a:ea typeface="Arial"/>
                        <a:cs typeface="Arial"/>
                        <a:sym typeface="Arial"/>
                      </a:endParaRPr>
                    </a:p>
                  </a:txBody>
                  <a:tcPr/>
                </a:tc>
                <a:tc>
                  <a:txBody>
                    <a:bodyPr/>
                    <a:lstStyle/>
                    <a:p>
                      <a:pPr marR="0" algn="l" rtl="0">
                        <a:lnSpc>
                          <a:spcPct val="100000"/>
                        </a:lnSpc>
                        <a:spcBef>
                          <a:spcPts val="0"/>
                        </a:spcBef>
                        <a:spcAft>
                          <a:spcPts val="0"/>
                        </a:spcAft>
                        <a:buClr>
                          <a:srgbClr val="000000"/>
                        </a:buClr>
                        <a:buFont typeface="Arial"/>
                      </a:pPr>
                      <a:r>
                        <a:rPr lang="sl-SI" sz="1000" b="0" i="0" u="none" strike="noStrike" cap="none" dirty="0" smtClean="0">
                          <a:solidFill>
                            <a:schemeClr val="tx1"/>
                          </a:solidFill>
                          <a:latin typeface="+mj-lt"/>
                          <a:ea typeface="Arial"/>
                          <a:cs typeface="Arial"/>
                          <a:sym typeface="Arial"/>
                        </a:rPr>
                        <a:t>GEO </a:t>
                      </a:r>
                      <a:endParaRPr lang="sl-SI" sz="10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397041539"/>
                  </a:ext>
                </a:extLst>
              </a:tr>
            </a:tbl>
          </a:graphicData>
        </a:graphic>
      </p:graphicFrame>
    </p:spTree>
    <p:extLst>
      <p:ext uri="{BB962C8B-B14F-4D97-AF65-F5344CB8AC3E}">
        <p14:creationId xmlns:p14="http://schemas.microsoft.com/office/powerpoint/2010/main" val="3936232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txBox="1">
            <a:spLocks/>
          </p:cNvSpPr>
          <p:nvPr/>
        </p:nvSpPr>
        <p:spPr>
          <a:xfrm>
            <a:off x="530086" y="232350"/>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Učitelji, ki poučujejo na NIS in PPVI </a:t>
            </a:r>
            <a:endParaRPr lang="sl-SI" sz="1800" dirty="0">
              <a:solidFill>
                <a:schemeClr val="tx1"/>
              </a:solidFill>
              <a:latin typeface="+mj-lt"/>
            </a:endParaRPr>
          </a:p>
        </p:txBody>
      </p:sp>
      <p:graphicFrame>
        <p:nvGraphicFramePr>
          <p:cNvPr id="2" name="Tabela 1"/>
          <p:cNvGraphicFramePr>
            <a:graphicFrameLocks noGrp="1"/>
          </p:cNvGraphicFramePr>
          <p:nvPr>
            <p:extLst>
              <p:ext uri="{D42A27DB-BD31-4B8C-83A1-F6EECF244321}">
                <p14:modId xmlns:p14="http://schemas.microsoft.com/office/powerpoint/2010/main" val="3761997775"/>
              </p:ext>
            </p:extLst>
          </p:nvPr>
        </p:nvGraphicFramePr>
        <p:xfrm>
          <a:off x="595087" y="1173330"/>
          <a:ext cx="7808370" cy="1854200"/>
        </p:xfrm>
        <a:graphic>
          <a:graphicData uri="http://schemas.openxmlformats.org/drawingml/2006/table">
            <a:tbl>
              <a:tblPr firstRow="1" bandRow="1">
                <a:tableStyleId>{165A5818-91DA-4400-851C-00DBC44C59E1}</a:tableStyleId>
              </a:tblPr>
              <a:tblGrid>
                <a:gridCol w="1748970">
                  <a:extLst>
                    <a:ext uri="{9D8B030D-6E8A-4147-A177-3AD203B41FA5}">
                      <a16:colId xmlns:a16="http://schemas.microsoft.com/office/drawing/2014/main" val="1332176142"/>
                    </a:ext>
                  </a:extLst>
                </a:gridCol>
                <a:gridCol w="1677363">
                  <a:extLst>
                    <a:ext uri="{9D8B030D-6E8A-4147-A177-3AD203B41FA5}">
                      <a16:colId xmlns:a16="http://schemas.microsoft.com/office/drawing/2014/main" val="2307696632"/>
                    </a:ext>
                  </a:extLst>
                </a:gridCol>
                <a:gridCol w="1356607">
                  <a:extLst>
                    <a:ext uri="{9D8B030D-6E8A-4147-A177-3AD203B41FA5}">
                      <a16:colId xmlns:a16="http://schemas.microsoft.com/office/drawing/2014/main" val="300690093"/>
                    </a:ext>
                  </a:extLst>
                </a:gridCol>
                <a:gridCol w="1435946">
                  <a:extLst>
                    <a:ext uri="{9D8B030D-6E8A-4147-A177-3AD203B41FA5}">
                      <a16:colId xmlns:a16="http://schemas.microsoft.com/office/drawing/2014/main" val="2713208887"/>
                    </a:ext>
                  </a:extLst>
                </a:gridCol>
                <a:gridCol w="1589484">
                  <a:extLst>
                    <a:ext uri="{9D8B030D-6E8A-4147-A177-3AD203B41FA5}">
                      <a16:colId xmlns:a16="http://schemas.microsoft.com/office/drawing/2014/main" val="3334463733"/>
                    </a:ext>
                  </a:extLst>
                </a:gridCol>
              </a:tblGrid>
              <a:tr h="370840">
                <a:tc>
                  <a:txBody>
                    <a:bodyPr/>
                    <a:lstStyle/>
                    <a:p>
                      <a:r>
                        <a:rPr lang="sl-SI" sz="1200" b="0" i="0" u="none" strike="noStrike" cap="none" dirty="0" smtClean="0">
                          <a:solidFill>
                            <a:schemeClr val="tx1"/>
                          </a:solidFill>
                          <a:latin typeface="+mj-lt"/>
                          <a:ea typeface="Arial"/>
                          <a:cs typeface="Arial"/>
                          <a:sym typeface="Arial"/>
                        </a:rPr>
                        <a:t>Janja Vilar</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Darja Jaksetič</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Saša Pivka</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Maja </a:t>
                      </a:r>
                      <a:r>
                        <a:rPr lang="sl-SI" sz="1200" b="0" i="0" u="none" strike="noStrike" cap="none" dirty="0" err="1" smtClean="0">
                          <a:solidFill>
                            <a:schemeClr val="tx1"/>
                          </a:solidFill>
                          <a:latin typeface="+mj-lt"/>
                          <a:ea typeface="Arial"/>
                          <a:cs typeface="Arial"/>
                          <a:sym typeface="Arial"/>
                        </a:rPr>
                        <a:t>Preradović</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rgbClr val="000000"/>
                          </a:solidFill>
                          <a:effectLst/>
                          <a:latin typeface="+mj-lt"/>
                          <a:ea typeface="Arial"/>
                          <a:cs typeface="Arial"/>
                          <a:sym typeface="Arial"/>
                        </a:rPr>
                        <a:t>Elizabeta Godeša</a:t>
                      </a:r>
                      <a:endParaRPr lang="sl-SI" sz="1200" b="0" i="0" u="none" strike="noStrike" cap="none" dirty="0">
                        <a:solidFill>
                          <a:srgbClr val="000000"/>
                        </a:solidFill>
                        <a:effectLst/>
                        <a:latin typeface="+mj-lt"/>
                        <a:ea typeface="Arial"/>
                        <a:cs typeface="Arial"/>
                        <a:sym typeface="Arial"/>
                      </a:endParaRPr>
                    </a:p>
                  </a:txBody>
                  <a:tcPr/>
                </a:tc>
                <a:extLst>
                  <a:ext uri="{0D108BD9-81ED-4DB2-BD59-A6C34878D82A}">
                    <a16:rowId xmlns:a16="http://schemas.microsoft.com/office/drawing/2014/main" val="4043101224"/>
                  </a:ext>
                </a:extLst>
              </a:tr>
              <a:tr h="370840">
                <a:tc>
                  <a:txBody>
                    <a:bodyPr/>
                    <a:lstStyle/>
                    <a:p>
                      <a:r>
                        <a:rPr lang="sl-SI" sz="1200" b="0" i="0" u="none" strike="noStrike" cap="none" dirty="0" smtClean="0">
                          <a:solidFill>
                            <a:schemeClr val="tx1"/>
                          </a:solidFill>
                          <a:latin typeface="+mj-lt"/>
                          <a:ea typeface="Arial"/>
                          <a:cs typeface="Arial"/>
                          <a:sym typeface="Arial"/>
                        </a:rPr>
                        <a:t>Barbara</a:t>
                      </a:r>
                      <a:r>
                        <a:rPr lang="sl-SI" sz="1200" b="0" i="0" u="none" strike="noStrike" cap="none" baseline="0" dirty="0" smtClean="0">
                          <a:solidFill>
                            <a:schemeClr val="tx1"/>
                          </a:solidFill>
                          <a:latin typeface="+mj-lt"/>
                          <a:ea typeface="Arial"/>
                          <a:cs typeface="Arial"/>
                          <a:sym typeface="Arial"/>
                        </a:rPr>
                        <a:t> Švigelj</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Andrej Mihelčič </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err="1" smtClean="0">
                          <a:solidFill>
                            <a:schemeClr val="tx1"/>
                          </a:solidFill>
                          <a:latin typeface="+mj-lt"/>
                          <a:ea typeface="Arial"/>
                          <a:cs typeface="Arial"/>
                          <a:sym typeface="Arial"/>
                        </a:rPr>
                        <a:t>Senka</a:t>
                      </a:r>
                      <a:r>
                        <a:rPr lang="sl-SI" sz="1200" b="0" i="0" u="none" strike="noStrike" cap="none" dirty="0" smtClean="0">
                          <a:solidFill>
                            <a:schemeClr val="tx1"/>
                          </a:solidFill>
                          <a:latin typeface="+mj-lt"/>
                          <a:ea typeface="Arial"/>
                          <a:cs typeface="Arial"/>
                          <a:sym typeface="Arial"/>
                        </a:rPr>
                        <a:t> Jerončič </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Urška Adamič </a:t>
                      </a:r>
                      <a:endParaRPr lang="sl-SI" sz="1200" b="0" i="0" u="none" strike="noStrike" cap="none" dirty="0">
                        <a:solidFill>
                          <a:schemeClr val="tx1"/>
                        </a:solidFill>
                        <a:latin typeface="+mj-lt"/>
                        <a:ea typeface="Arial"/>
                        <a:cs typeface="Arial"/>
                        <a:sym typeface="Aria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Mirko Valenčič</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143922524"/>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Bojan Jovanović</a:t>
                      </a: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r>
                        <a:rPr lang="sl-SI" sz="1200" b="0" i="0" u="none" strike="noStrike" cap="none" dirty="0" smtClean="0">
                          <a:solidFill>
                            <a:schemeClr val="tx1"/>
                          </a:solidFill>
                          <a:latin typeface="+mj-lt"/>
                          <a:ea typeface="Arial"/>
                          <a:cs typeface="Arial"/>
                          <a:sym typeface="Arial"/>
                        </a:rPr>
                        <a:t>Mateja </a:t>
                      </a:r>
                      <a:r>
                        <a:rPr lang="sl-SI" sz="1200" b="0" i="0" u="none" strike="noStrike" cap="none" dirty="0" err="1" smtClean="0">
                          <a:solidFill>
                            <a:schemeClr val="tx1"/>
                          </a:solidFill>
                          <a:latin typeface="+mj-lt"/>
                          <a:ea typeface="Arial"/>
                          <a:cs typeface="Arial"/>
                          <a:sym typeface="Arial"/>
                        </a:rPr>
                        <a:t>Andlovec</a:t>
                      </a: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r>
                        <a:rPr lang="sl-SI" sz="1200" b="0" i="0" u="none" strike="noStrike" cap="none" dirty="0" smtClean="0">
                          <a:solidFill>
                            <a:schemeClr val="tx1"/>
                          </a:solidFill>
                          <a:latin typeface="+mj-lt"/>
                          <a:ea typeface="Arial"/>
                          <a:cs typeface="Arial"/>
                          <a:sym typeface="Arial"/>
                        </a:rPr>
                        <a:t>Tjaša </a:t>
                      </a:r>
                      <a:r>
                        <a:rPr lang="sl-SI" sz="1200" b="0" i="0" u="none" strike="noStrike" cap="none" dirty="0" err="1" smtClean="0">
                          <a:solidFill>
                            <a:schemeClr val="tx1"/>
                          </a:solidFill>
                          <a:latin typeface="+mj-lt"/>
                          <a:ea typeface="Arial"/>
                          <a:cs typeface="Arial"/>
                          <a:sym typeface="Arial"/>
                        </a:rPr>
                        <a:t>Cej</a:t>
                      </a: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r>
                        <a:rPr lang="sl-SI" sz="1200" b="0" i="0" u="none" strike="noStrike" cap="none" dirty="0" smtClean="0">
                          <a:solidFill>
                            <a:schemeClr val="tx1"/>
                          </a:solidFill>
                          <a:latin typeface="+mj-lt"/>
                          <a:ea typeface="Arial"/>
                          <a:cs typeface="Arial"/>
                          <a:sym typeface="Arial"/>
                        </a:rPr>
                        <a:t>Damjana </a:t>
                      </a:r>
                      <a:r>
                        <a:rPr lang="sl-SI" sz="1200" b="0" i="0" u="none" strike="noStrike" cap="none" dirty="0" err="1" smtClean="0">
                          <a:solidFill>
                            <a:schemeClr val="tx1"/>
                          </a:solidFill>
                          <a:latin typeface="+mj-lt"/>
                          <a:ea typeface="Arial"/>
                          <a:cs typeface="Arial"/>
                          <a:sym typeface="Arial"/>
                        </a:rPr>
                        <a:t>Pecman</a:t>
                      </a: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extLst>
                  <a:ext uri="{0D108BD9-81ED-4DB2-BD59-A6C34878D82A}">
                    <a16:rowId xmlns:a16="http://schemas.microsoft.com/office/drawing/2014/main" val="4224501121"/>
                  </a:ext>
                </a:extLst>
              </a:tr>
              <a:tr h="370840">
                <a:tc>
                  <a:txBody>
                    <a:bodyPr/>
                    <a:lstStyle/>
                    <a:p>
                      <a:r>
                        <a:rPr lang="sl-SI" sz="1200" b="0" i="0" u="none" strike="noStrike" cap="none" dirty="0" smtClean="0">
                          <a:solidFill>
                            <a:schemeClr val="tx1"/>
                          </a:solidFill>
                          <a:latin typeface="+mj-lt"/>
                          <a:ea typeface="Arial"/>
                          <a:cs typeface="Arial"/>
                          <a:sym typeface="Arial"/>
                        </a:rPr>
                        <a:t>Polona Lapajne</a:t>
                      </a:r>
                      <a:r>
                        <a:rPr lang="sl-SI" sz="1200" b="0" i="0" u="none" strike="noStrike" cap="none" baseline="0" dirty="0" smtClean="0">
                          <a:solidFill>
                            <a:schemeClr val="tx1"/>
                          </a:solidFill>
                          <a:latin typeface="+mj-lt"/>
                          <a:ea typeface="Arial"/>
                          <a:cs typeface="Arial"/>
                          <a:sym typeface="Arial"/>
                        </a:rPr>
                        <a:t> Pavšič</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Vesna </a:t>
                      </a:r>
                      <a:r>
                        <a:rPr lang="sl-SI" sz="1200" b="0" i="0" u="none" strike="noStrike" cap="none" dirty="0" err="1" smtClean="0">
                          <a:solidFill>
                            <a:schemeClr val="tx1"/>
                          </a:solidFill>
                          <a:latin typeface="+mj-lt"/>
                          <a:ea typeface="Arial"/>
                          <a:cs typeface="Arial"/>
                          <a:sym typeface="Arial"/>
                        </a:rPr>
                        <a:t>Bunderla</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Mateja Kocjančič </a:t>
                      </a:r>
                      <a:endParaRPr lang="sl-SI" sz="1200" b="0" i="0" u="none" strike="noStrike" cap="none" dirty="0">
                        <a:solidFill>
                          <a:schemeClr val="tx1"/>
                        </a:solidFill>
                        <a:latin typeface="+mj-lt"/>
                        <a:ea typeface="Arial"/>
                        <a:cs typeface="Arial"/>
                        <a:sym typeface="Aria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Željka Penko </a:t>
                      </a:r>
                      <a:endParaRPr lang="sl-SI" sz="1200" b="0" i="0" u="none" strike="noStrike" cap="none" dirty="0">
                        <a:solidFill>
                          <a:schemeClr val="tx1"/>
                        </a:solidFill>
                        <a:latin typeface="+mj-lt"/>
                        <a:ea typeface="Arial"/>
                        <a:cs typeface="Arial"/>
                        <a:sym typeface="Arial"/>
                      </a:endParaRPr>
                    </a:p>
                  </a:txBody>
                  <a:tcPr/>
                </a:tc>
                <a:tc>
                  <a:txBody>
                    <a:bodyPr/>
                    <a:lstStyle/>
                    <a:p>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76930520"/>
                  </a:ext>
                </a:extLst>
              </a:tr>
              <a:tr h="370840">
                <a:tc>
                  <a:txBody>
                    <a:bodyPr/>
                    <a:lstStyle/>
                    <a:p>
                      <a:r>
                        <a:rPr lang="sl-SI" sz="1200" b="0" i="0" u="none" strike="noStrike" cap="none" dirty="0" smtClean="0">
                          <a:solidFill>
                            <a:schemeClr val="tx1"/>
                          </a:solidFill>
                          <a:latin typeface="+mj-lt"/>
                          <a:ea typeface="Arial"/>
                          <a:cs typeface="Arial"/>
                          <a:sym typeface="Arial"/>
                        </a:rPr>
                        <a:t>Urška Rupnik</a:t>
                      </a:r>
                      <a:endParaRPr lang="sl-SI" sz="1200" b="0" i="0" u="none" strike="noStrike" cap="none" dirty="0">
                        <a:solidFill>
                          <a:schemeClr val="tx1"/>
                        </a:solidFill>
                        <a:latin typeface="+mj-lt"/>
                        <a:ea typeface="Arial"/>
                        <a:cs typeface="Arial"/>
                        <a:sym typeface="Aria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Nina Šajn </a:t>
                      </a:r>
                    </a:p>
                  </a:txBody>
                  <a:tcPr/>
                </a:tc>
                <a:tc>
                  <a:txBody>
                    <a:bodyPr/>
                    <a:lstStyle/>
                    <a:p>
                      <a:r>
                        <a:rPr lang="sl-SI" sz="1200" b="0" i="0" u="none" strike="noStrike" cap="none" dirty="0" smtClean="0">
                          <a:solidFill>
                            <a:schemeClr val="tx1"/>
                          </a:solidFill>
                          <a:latin typeface="+mj-lt"/>
                          <a:ea typeface="Arial"/>
                          <a:cs typeface="Arial"/>
                          <a:sym typeface="Arial"/>
                        </a:rPr>
                        <a:t>Martina Zorc</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Metka </a:t>
                      </a:r>
                      <a:r>
                        <a:rPr lang="sl-SI" sz="1200" b="0" i="0" u="none" strike="noStrike" cap="none" dirty="0" err="1" smtClean="0">
                          <a:solidFill>
                            <a:schemeClr val="tx1"/>
                          </a:solidFill>
                          <a:latin typeface="+mj-lt"/>
                          <a:ea typeface="Arial"/>
                          <a:cs typeface="Arial"/>
                          <a:sym typeface="Arial"/>
                        </a:rPr>
                        <a:t>Konestabo</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Aljoša</a:t>
                      </a:r>
                      <a:r>
                        <a:rPr lang="sl-SI" sz="1200" b="0" i="0" u="none" strike="noStrike" cap="none" baseline="0" dirty="0" smtClean="0">
                          <a:solidFill>
                            <a:schemeClr val="tx1"/>
                          </a:solidFill>
                          <a:latin typeface="+mj-lt"/>
                          <a:ea typeface="Arial"/>
                          <a:cs typeface="Arial"/>
                          <a:sym typeface="Arial"/>
                        </a:rPr>
                        <a:t> Žabkar</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826669874"/>
                  </a:ext>
                </a:extLst>
              </a:tr>
            </a:tbl>
          </a:graphicData>
        </a:graphic>
      </p:graphicFrame>
    </p:spTree>
    <p:extLst>
      <p:ext uri="{BB962C8B-B14F-4D97-AF65-F5344CB8AC3E}">
        <p14:creationId xmlns:p14="http://schemas.microsoft.com/office/powerpoint/2010/main" val="2620956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64;p32"/>
          <p:cNvSpPr txBox="1">
            <a:spLocks/>
          </p:cNvSpPr>
          <p:nvPr/>
        </p:nvSpPr>
        <p:spPr>
          <a:xfrm>
            <a:off x="332043" y="13576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a:solidFill>
                  <a:schemeClr val="tx1"/>
                </a:solidFill>
                <a:latin typeface="+mj-lt"/>
              </a:rPr>
              <a:t>Učitelji </a:t>
            </a:r>
            <a:r>
              <a:rPr lang="sl-SI" sz="1800" dirty="0" smtClean="0">
                <a:solidFill>
                  <a:schemeClr val="tx1"/>
                </a:solidFill>
                <a:latin typeface="+mj-lt"/>
              </a:rPr>
              <a:t>v podaljšanem bivanju </a:t>
            </a:r>
            <a:endParaRPr lang="sl-SI" sz="1800" dirty="0">
              <a:solidFill>
                <a:schemeClr val="tx1"/>
              </a:solidFill>
              <a:latin typeface="+mj-lt"/>
            </a:endParaRPr>
          </a:p>
        </p:txBody>
      </p:sp>
      <p:sp>
        <p:nvSpPr>
          <p:cNvPr id="8" name="Google Shape;965;p32"/>
          <p:cNvSpPr txBox="1">
            <a:spLocks/>
          </p:cNvSpPr>
          <p:nvPr/>
        </p:nvSpPr>
        <p:spPr>
          <a:xfrm>
            <a:off x="332043" y="869876"/>
            <a:ext cx="2497296"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OPB 1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Rebeka Iskra</a:t>
            </a:r>
            <a:endParaRPr lang="sl-SI" sz="1200" dirty="0">
              <a:solidFill>
                <a:schemeClr val="tx1"/>
              </a:solidFill>
              <a:latin typeface="+mj-lt"/>
            </a:endParaRPr>
          </a:p>
        </p:txBody>
      </p:sp>
      <p:sp>
        <p:nvSpPr>
          <p:cNvPr id="9" name="Google Shape;965;p32"/>
          <p:cNvSpPr txBox="1">
            <a:spLocks/>
          </p:cNvSpPr>
          <p:nvPr/>
        </p:nvSpPr>
        <p:spPr>
          <a:xfrm>
            <a:off x="3481497" y="864997"/>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OPB 2 </a:t>
            </a:r>
          </a:p>
          <a:p>
            <a:pPr>
              <a:lnSpc>
                <a:spcPts val="1200"/>
              </a:lnSpc>
            </a:pPr>
            <a:endParaRPr lang="sl-SI" sz="1200" dirty="0" smtClean="0">
              <a:solidFill>
                <a:schemeClr val="tx1"/>
              </a:solidFill>
              <a:latin typeface="+mj-lt"/>
            </a:endParaRPr>
          </a:p>
          <a:p>
            <a:pPr>
              <a:lnSpc>
                <a:spcPts val="1200"/>
              </a:lnSpc>
              <a:spcAft>
                <a:spcPts val="1000"/>
              </a:spcAft>
            </a:pPr>
            <a:r>
              <a:rPr lang="sl-SI" sz="1200" dirty="0" smtClean="0">
                <a:solidFill>
                  <a:schemeClr val="tx1"/>
                </a:solidFill>
                <a:latin typeface="+mj-lt"/>
              </a:rPr>
              <a:t>Neva Ulaga</a:t>
            </a:r>
            <a:endParaRPr lang="sl-SI" sz="1200" dirty="0">
              <a:solidFill>
                <a:schemeClr val="tx1"/>
              </a:solidFill>
              <a:latin typeface="+mj-lt"/>
            </a:endParaRPr>
          </a:p>
        </p:txBody>
      </p:sp>
      <p:sp>
        <p:nvSpPr>
          <p:cNvPr id="10" name="Google Shape;965;p32"/>
          <p:cNvSpPr txBox="1">
            <a:spLocks/>
          </p:cNvSpPr>
          <p:nvPr/>
        </p:nvSpPr>
        <p:spPr>
          <a:xfrm>
            <a:off x="6312896" y="864997"/>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OPB 3</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latin typeface="+mj-lt"/>
              </a:rPr>
              <a:t>Darja Debevec</a:t>
            </a:r>
            <a:endParaRPr lang="sl-SI" sz="1200" dirty="0">
              <a:solidFill>
                <a:schemeClr val="tx1"/>
              </a:solidFill>
              <a:latin typeface="+mj-lt"/>
            </a:endParaRPr>
          </a:p>
        </p:txBody>
      </p:sp>
      <p:sp>
        <p:nvSpPr>
          <p:cNvPr id="11" name="Google Shape;965;p32"/>
          <p:cNvSpPr txBox="1">
            <a:spLocks/>
          </p:cNvSpPr>
          <p:nvPr/>
        </p:nvSpPr>
        <p:spPr>
          <a:xfrm>
            <a:off x="332042" y="2155779"/>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OPB 4 </a:t>
            </a:r>
          </a:p>
          <a:p>
            <a:pPr>
              <a:lnSpc>
                <a:spcPts val="1200"/>
              </a:lnSpc>
            </a:pPr>
            <a:endParaRPr lang="sl-SI" sz="1200" dirty="0" smtClean="0">
              <a:solidFill>
                <a:schemeClr val="tx1"/>
              </a:solidFill>
              <a:latin typeface="+mj-lt"/>
            </a:endParaRPr>
          </a:p>
          <a:p>
            <a:pPr>
              <a:lnSpc>
                <a:spcPts val="1200"/>
              </a:lnSpc>
              <a:spcAft>
                <a:spcPts val="1000"/>
              </a:spcAft>
            </a:pPr>
            <a:r>
              <a:rPr lang="sl-SI" sz="1200" dirty="0" smtClean="0">
                <a:solidFill>
                  <a:schemeClr val="tx1"/>
                </a:solidFill>
              </a:rPr>
              <a:t>Andreja Grmek</a:t>
            </a:r>
            <a:endParaRPr lang="sl-SI" sz="1200" dirty="0">
              <a:solidFill>
                <a:schemeClr val="tx1"/>
              </a:solidFill>
            </a:endParaRPr>
          </a:p>
        </p:txBody>
      </p:sp>
      <p:sp>
        <p:nvSpPr>
          <p:cNvPr id="12" name="Google Shape;965;p32"/>
          <p:cNvSpPr txBox="1">
            <a:spLocks/>
          </p:cNvSpPr>
          <p:nvPr/>
        </p:nvSpPr>
        <p:spPr>
          <a:xfrm>
            <a:off x="332041" y="3206676"/>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OPB 7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rPr>
              <a:t>Kaja Lenič/Blanka Tomšič Premrl</a:t>
            </a:r>
            <a:endParaRPr lang="sl-SI" sz="1200" dirty="0">
              <a:solidFill>
                <a:schemeClr val="tx1"/>
              </a:solidFill>
            </a:endParaRPr>
          </a:p>
          <a:p>
            <a:pPr>
              <a:lnSpc>
                <a:spcPts val="1200"/>
              </a:lnSpc>
              <a:spcAft>
                <a:spcPts val="1000"/>
              </a:spcAft>
            </a:pPr>
            <a:r>
              <a:rPr lang="sl-SI" sz="1200" dirty="0" smtClean="0">
                <a:solidFill>
                  <a:schemeClr val="tx1"/>
                </a:solidFill>
                <a:latin typeface="+mj-lt"/>
              </a:rPr>
              <a:t> </a:t>
            </a:r>
            <a:endParaRPr lang="sl-SI" sz="1200" dirty="0">
              <a:solidFill>
                <a:schemeClr val="tx1"/>
              </a:solidFill>
              <a:latin typeface="+mj-lt"/>
            </a:endParaRPr>
          </a:p>
        </p:txBody>
      </p:sp>
      <p:sp>
        <p:nvSpPr>
          <p:cNvPr id="13" name="Google Shape;965;p32"/>
          <p:cNvSpPr txBox="1">
            <a:spLocks/>
          </p:cNvSpPr>
          <p:nvPr/>
        </p:nvSpPr>
        <p:spPr>
          <a:xfrm>
            <a:off x="3481496" y="2151816"/>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OPB 5</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rPr>
              <a:t>Mateja Živec</a:t>
            </a:r>
            <a:endParaRPr lang="sl-SI" sz="1200" dirty="0">
              <a:solidFill>
                <a:schemeClr val="tx1"/>
              </a:solidFill>
            </a:endParaRPr>
          </a:p>
          <a:p>
            <a:pPr>
              <a:lnSpc>
                <a:spcPts val="1200"/>
              </a:lnSpc>
              <a:spcAft>
                <a:spcPts val="1000"/>
              </a:spcAft>
            </a:pPr>
            <a:r>
              <a:rPr lang="sl-SI" sz="1200" dirty="0" smtClean="0">
                <a:solidFill>
                  <a:schemeClr val="tx1"/>
                </a:solidFill>
                <a:latin typeface="+mj-lt"/>
              </a:rPr>
              <a:t> 	</a:t>
            </a:r>
            <a:endParaRPr lang="sl-SI" sz="1200" dirty="0">
              <a:solidFill>
                <a:schemeClr val="tx1"/>
              </a:solidFill>
              <a:latin typeface="+mj-lt"/>
            </a:endParaRPr>
          </a:p>
        </p:txBody>
      </p:sp>
      <p:sp>
        <p:nvSpPr>
          <p:cNvPr id="14" name="Google Shape;965;p32"/>
          <p:cNvSpPr txBox="1">
            <a:spLocks/>
          </p:cNvSpPr>
          <p:nvPr/>
        </p:nvSpPr>
        <p:spPr>
          <a:xfrm>
            <a:off x="6312896" y="2155779"/>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OPB 6</a:t>
            </a:r>
          </a:p>
          <a:p>
            <a:pPr>
              <a:lnSpc>
                <a:spcPts val="1200"/>
              </a:lnSpc>
            </a:pPr>
            <a:endParaRPr lang="sl-SI" sz="1200" b="1" dirty="0">
              <a:solidFill>
                <a:schemeClr val="tx1"/>
              </a:solidFill>
              <a:latin typeface="+mj-lt"/>
            </a:endParaRPr>
          </a:p>
          <a:p>
            <a:pPr>
              <a:lnSpc>
                <a:spcPts val="1200"/>
              </a:lnSpc>
              <a:spcAft>
                <a:spcPts val="1000"/>
              </a:spcAft>
            </a:pPr>
            <a:r>
              <a:rPr lang="sl-SI" sz="1200" dirty="0" err="1" smtClean="0">
                <a:solidFill>
                  <a:schemeClr val="tx1"/>
                </a:solidFill>
              </a:rPr>
              <a:t>Naja</a:t>
            </a:r>
            <a:r>
              <a:rPr lang="sl-SI" sz="1200" dirty="0" smtClean="0">
                <a:solidFill>
                  <a:schemeClr val="tx1"/>
                </a:solidFill>
              </a:rPr>
              <a:t> Vadnjal</a:t>
            </a:r>
            <a:endParaRPr lang="sl-SI" sz="1200" dirty="0">
              <a:solidFill>
                <a:schemeClr val="tx1"/>
              </a:solidFill>
            </a:endParaRPr>
          </a:p>
        </p:txBody>
      </p:sp>
      <p:sp>
        <p:nvSpPr>
          <p:cNvPr id="15" name="Google Shape;965;p32"/>
          <p:cNvSpPr txBox="1">
            <a:spLocks/>
          </p:cNvSpPr>
          <p:nvPr/>
        </p:nvSpPr>
        <p:spPr>
          <a:xfrm>
            <a:off x="3481496" y="3161043"/>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OPB </a:t>
            </a:r>
            <a:r>
              <a:rPr lang="sl-SI" sz="1200" b="1" dirty="0">
                <a:solidFill>
                  <a:schemeClr val="tx1"/>
                </a:solidFill>
                <a:latin typeface="+mj-lt"/>
              </a:rPr>
              <a:t>8</a:t>
            </a:r>
            <a:r>
              <a:rPr lang="sl-SI" sz="1200" b="1" dirty="0" smtClean="0">
                <a:solidFill>
                  <a:schemeClr val="tx1"/>
                </a:solidFill>
                <a:latin typeface="+mj-lt"/>
              </a:rPr>
              <a:t>  </a:t>
            </a:r>
          </a:p>
          <a:p>
            <a:pPr>
              <a:lnSpc>
                <a:spcPts val="1200"/>
              </a:lnSpc>
            </a:pPr>
            <a:endParaRPr lang="sl-SI" sz="1200" dirty="0">
              <a:solidFill>
                <a:schemeClr val="tx1"/>
              </a:solidFill>
              <a:latin typeface="+mj-lt"/>
            </a:endParaRPr>
          </a:p>
          <a:p>
            <a:pPr>
              <a:lnSpc>
                <a:spcPts val="1200"/>
              </a:lnSpc>
              <a:spcAft>
                <a:spcPts val="1000"/>
              </a:spcAft>
            </a:pPr>
            <a:r>
              <a:rPr lang="sl-SI" sz="1200" dirty="0" smtClean="0">
                <a:solidFill>
                  <a:schemeClr val="tx1"/>
                </a:solidFill>
              </a:rPr>
              <a:t>Matej Rebec/Eva </a:t>
            </a:r>
            <a:r>
              <a:rPr lang="sl-SI" sz="1200" dirty="0" err="1" smtClean="0">
                <a:solidFill>
                  <a:schemeClr val="tx1"/>
                </a:solidFill>
              </a:rPr>
              <a:t>Rolih</a:t>
            </a:r>
            <a:endParaRPr lang="sl-SI" sz="1200" dirty="0">
              <a:solidFill>
                <a:schemeClr val="tx1"/>
              </a:solidFill>
            </a:endParaRPr>
          </a:p>
          <a:p>
            <a:pPr>
              <a:lnSpc>
                <a:spcPts val="1200"/>
              </a:lnSpc>
              <a:spcAft>
                <a:spcPts val="1000"/>
              </a:spcAft>
            </a:pPr>
            <a:r>
              <a:rPr lang="sl-SI" sz="1200" dirty="0" smtClean="0">
                <a:solidFill>
                  <a:schemeClr val="tx1"/>
                </a:solidFill>
                <a:latin typeface="+mj-lt"/>
              </a:rPr>
              <a:t> </a:t>
            </a:r>
            <a:endParaRPr lang="sl-SI" sz="1200" dirty="0">
              <a:solidFill>
                <a:schemeClr val="tx1"/>
              </a:solidFill>
              <a:latin typeface="+mj-lt"/>
            </a:endParaRPr>
          </a:p>
        </p:txBody>
      </p:sp>
    </p:spTree>
    <p:extLst>
      <p:ext uri="{BB962C8B-B14F-4D97-AF65-F5344CB8AC3E}">
        <p14:creationId xmlns:p14="http://schemas.microsoft.com/office/powerpoint/2010/main" val="1291642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64;p32"/>
          <p:cNvSpPr txBox="1">
            <a:spLocks/>
          </p:cNvSpPr>
          <p:nvPr/>
        </p:nvSpPr>
        <p:spPr>
          <a:xfrm>
            <a:off x="397357" y="184252"/>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a:solidFill>
                  <a:schemeClr val="tx1"/>
                </a:solidFill>
                <a:latin typeface="+mj-lt"/>
              </a:rPr>
              <a:t>Učitelji </a:t>
            </a:r>
            <a:r>
              <a:rPr lang="sl-SI" sz="1800" dirty="0" smtClean="0">
                <a:solidFill>
                  <a:schemeClr val="tx1"/>
                </a:solidFill>
                <a:latin typeface="+mj-lt"/>
              </a:rPr>
              <a:t>v podaljšanem bivanju – podružnična šola Hruševje </a:t>
            </a:r>
            <a:endParaRPr lang="sl-SI" sz="1800" dirty="0">
              <a:solidFill>
                <a:schemeClr val="tx1"/>
              </a:solidFill>
              <a:latin typeface="+mj-lt"/>
            </a:endParaRPr>
          </a:p>
        </p:txBody>
      </p:sp>
      <p:sp>
        <p:nvSpPr>
          <p:cNvPr id="8" name="Google Shape;965;p32"/>
          <p:cNvSpPr txBox="1">
            <a:spLocks/>
          </p:cNvSpPr>
          <p:nvPr/>
        </p:nvSpPr>
        <p:spPr>
          <a:xfrm>
            <a:off x="397357" y="1406904"/>
            <a:ext cx="2497296"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OPB 1 </a:t>
            </a:r>
          </a:p>
          <a:p>
            <a:pPr>
              <a:lnSpc>
                <a:spcPts val="1200"/>
              </a:lnSpc>
            </a:pPr>
            <a:endParaRPr lang="sl-SI" sz="1200" b="1" dirty="0" smtClean="0">
              <a:solidFill>
                <a:schemeClr val="tx1"/>
              </a:solidFill>
              <a:latin typeface="+mj-lt"/>
            </a:endParaRPr>
          </a:p>
          <a:p>
            <a:pPr>
              <a:lnSpc>
                <a:spcPts val="1200"/>
              </a:lnSpc>
              <a:spcAft>
                <a:spcPts val="1000"/>
              </a:spcAft>
            </a:pPr>
            <a:r>
              <a:rPr lang="sl-SI" sz="1200" dirty="0" smtClean="0">
                <a:solidFill>
                  <a:schemeClr val="tx1"/>
                </a:solidFill>
                <a:latin typeface="+mj-lt"/>
              </a:rPr>
              <a:t>Marija Udovič Blažek</a:t>
            </a:r>
          </a:p>
          <a:p>
            <a:pPr>
              <a:lnSpc>
                <a:spcPts val="1200"/>
              </a:lnSpc>
              <a:spcAft>
                <a:spcPts val="1000"/>
              </a:spcAft>
            </a:pPr>
            <a:r>
              <a:rPr lang="sl-SI" sz="1200" dirty="0" smtClean="0">
                <a:solidFill>
                  <a:schemeClr val="tx1"/>
                </a:solidFill>
                <a:latin typeface="+mj-lt"/>
              </a:rPr>
              <a:t>Martina Žnidaršič </a:t>
            </a:r>
            <a:endParaRPr lang="sl-SI" sz="1200" dirty="0">
              <a:solidFill>
                <a:schemeClr val="tx1"/>
              </a:solidFill>
              <a:latin typeface="+mj-lt"/>
            </a:endParaRPr>
          </a:p>
        </p:txBody>
      </p:sp>
      <p:sp>
        <p:nvSpPr>
          <p:cNvPr id="9" name="Google Shape;965;p32"/>
          <p:cNvSpPr txBox="1">
            <a:spLocks/>
          </p:cNvSpPr>
          <p:nvPr/>
        </p:nvSpPr>
        <p:spPr>
          <a:xfrm>
            <a:off x="3488755" y="1406904"/>
            <a:ext cx="2358727" cy="979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200"/>
              </a:lnSpc>
            </a:pPr>
            <a:r>
              <a:rPr lang="sl-SI" sz="1200" b="1" dirty="0" smtClean="0">
                <a:solidFill>
                  <a:schemeClr val="tx1"/>
                </a:solidFill>
                <a:latin typeface="+mj-lt"/>
              </a:rPr>
              <a:t>OPB 2 </a:t>
            </a:r>
          </a:p>
          <a:p>
            <a:pPr>
              <a:lnSpc>
                <a:spcPts val="1200"/>
              </a:lnSpc>
            </a:pPr>
            <a:endParaRPr lang="sl-SI" sz="1200" dirty="0" smtClean="0">
              <a:solidFill>
                <a:schemeClr val="tx1"/>
              </a:solidFill>
              <a:latin typeface="+mj-lt"/>
            </a:endParaRPr>
          </a:p>
          <a:p>
            <a:pPr>
              <a:lnSpc>
                <a:spcPts val="1200"/>
              </a:lnSpc>
              <a:spcAft>
                <a:spcPts val="1000"/>
              </a:spcAft>
            </a:pPr>
            <a:r>
              <a:rPr lang="sl-SI" sz="1200" dirty="0">
                <a:solidFill>
                  <a:schemeClr val="tx1"/>
                </a:solidFill>
              </a:rPr>
              <a:t>Marija Udovič Blažek </a:t>
            </a:r>
          </a:p>
        </p:txBody>
      </p:sp>
    </p:spTree>
    <p:extLst>
      <p:ext uri="{BB962C8B-B14F-4D97-AF65-F5344CB8AC3E}">
        <p14:creationId xmlns:p14="http://schemas.microsoft.com/office/powerpoint/2010/main" val="195908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8" name="Google Shape;964;p32"/>
          <p:cNvSpPr txBox="1">
            <a:spLocks/>
          </p:cNvSpPr>
          <p:nvPr/>
        </p:nvSpPr>
        <p:spPr>
          <a:xfrm>
            <a:off x="356757" y="263629"/>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a:solidFill>
                  <a:schemeClr val="tx1"/>
                </a:solidFill>
                <a:latin typeface="+mj-lt"/>
              </a:rPr>
              <a:t>Učitelji </a:t>
            </a:r>
            <a:r>
              <a:rPr lang="sl-SI" sz="1800" dirty="0" smtClean="0">
                <a:solidFill>
                  <a:schemeClr val="tx1"/>
                </a:solidFill>
                <a:latin typeface="+mj-lt"/>
              </a:rPr>
              <a:t>dodatne strokovne pomoči </a:t>
            </a:r>
            <a:endParaRPr lang="sl-SI" sz="1800" dirty="0">
              <a:solidFill>
                <a:schemeClr val="tx1"/>
              </a:solidFill>
              <a:latin typeface="+mj-lt"/>
            </a:endParaRPr>
          </a:p>
        </p:txBody>
      </p:sp>
      <p:graphicFrame>
        <p:nvGraphicFramePr>
          <p:cNvPr id="6" name="Tabela 5"/>
          <p:cNvGraphicFramePr>
            <a:graphicFrameLocks noGrp="1"/>
          </p:cNvGraphicFramePr>
          <p:nvPr>
            <p:extLst>
              <p:ext uri="{D42A27DB-BD31-4B8C-83A1-F6EECF244321}">
                <p14:modId xmlns:p14="http://schemas.microsoft.com/office/powerpoint/2010/main" val="2756345920"/>
              </p:ext>
            </p:extLst>
          </p:nvPr>
        </p:nvGraphicFramePr>
        <p:xfrm>
          <a:off x="356757" y="1316151"/>
          <a:ext cx="6877386" cy="2270012"/>
        </p:xfrm>
        <a:graphic>
          <a:graphicData uri="http://schemas.openxmlformats.org/drawingml/2006/table">
            <a:tbl>
              <a:tblPr firstRow="1" bandRow="1">
                <a:tableStyleId>{165A5818-91DA-4400-851C-00DBC44C59E1}</a:tableStyleId>
              </a:tblPr>
              <a:tblGrid>
                <a:gridCol w="1747814">
                  <a:extLst>
                    <a:ext uri="{9D8B030D-6E8A-4147-A177-3AD203B41FA5}">
                      <a16:colId xmlns:a16="http://schemas.microsoft.com/office/drawing/2014/main" val="2941024989"/>
                    </a:ext>
                  </a:extLst>
                </a:gridCol>
                <a:gridCol w="2648858">
                  <a:extLst>
                    <a:ext uri="{9D8B030D-6E8A-4147-A177-3AD203B41FA5}">
                      <a16:colId xmlns:a16="http://schemas.microsoft.com/office/drawing/2014/main" val="3737904927"/>
                    </a:ext>
                  </a:extLst>
                </a:gridCol>
                <a:gridCol w="2480714">
                  <a:extLst>
                    <a:ext uri="{9D8B030D-6E8A-4147-A177-3AD203B41FA5}">
                      <a16:colId xmlns:a16="http://schemas.microsoft.com/office/drawing/2014/main" val="133609857"/>
                    </a:ext>
                  </a:extLst>
                </a:gridCol>
              </a:tblGrid>
              <a:tr h="38409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baseline="0" dirty="0" smtClean="0">
                          <a:solidFill>
                            <a:schemeClr val="tx1"/>
                          </a:solidFill>
                          <a:latin typeface="+mj-lt"/>
                          <a:ea typeface="Arial"/>
                          <a:cs typeface="Arial"/>
                          <a:sym typeface="Arial"/>
                        </a:rPr>
                        <a:t>Anica </a:t>
                      </a:r>
                      <a:r>
                        <a:rPr lang="sl-SI" sz="1200" b="0" i="0" u="none" strike="noStrike" cap="none" dirty="0" smtClean="0">
                          <a:solidFill>
                            <a:schemeClr val="tx1"/>
                          </a:solidFill>
                          <a:latin typeface="+mj-lt"/>
                          <a:ea typeface="Arial"/>
                          <a:cs typeface="Arial"/>
                          <a:sym typeface="Arial"/>
                        </a:rPr>
                        <a:t>Čeligoj</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specialni in rehabilitacijski</a:t>
                      </a:r>
                      <a:r>
                        <a:rPr lang="sl-SI" sz="1200" b="0" i="0" u="none" strike="noStrike" cap="none" baseline="0" dirty="0" smtClean="0">
                          <a:solidFill>
                            <a:schemeClr val="tx1"/>
                          </a:solidFill>
                          <a:latin typeface="+mj-lt"/>
                          <a:ea typeface="Arial"/>
                          <a:cs typeface="Arial"/>
                          <a:sym typeface="Arial"/>
                        </a:rPr>
                        <a:t> pedagog</a:t>
                      </a:r>
                      <a:endParaRPr lang="sl-SI" sz="1200" b="0" i="0" u="none" strike="noStrike" cap="none" dirty="0">
                        <a:solidFill>
                          <a:schemeClr val="tx1"/>
                        </a:solidFill>
                        <a:latin typeface="+mj-lt"/>
                        <a:ea typeface="Arial"/>
                        <a:cs typeface="Arial"/>
                        <a:sym typeface="Arial"/>
                      </a:endParaRPr>
                    </a:p>
                  </a:txBody>
                  <a:tcPr/>
                </a:tc>
                <a:tc>
                  <a:txBody>
                    <a:bodyPr/>
                    <a:lstStyle/>
                    <a:p>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223294815"/>
                  </a:ext>
                </a:extLst>
              </a:tr>
              <a:tr h="384095">
                <a:tc>
                  <a:txBody>
                    <a:bodyPr/>
                    <a:lstStyle/>
                    <a:p>
                      <a:r>
                        <a:rPr lang="sl-SI" sz="1200" b="0" i="0" u="none" strike="noStrike" cap="none" dirty="0" err="1" smtClean="0">
                          <a:solidFill>
                            <a:schemeClr val="tx1"/>
                          </a:solidFill>
                          <a:latin typeface="+mj-lt"/>
                          <a:ea typeface="Arial"/>
                          <a:cs typeface="Arial"/>
                          <a:sym typeface="Arial"/>
                        </a:rPr>
                        <a:t>Senka</a:t>
                      </a:r>
                      <a:r>
                        <a:rPr lang="sl-SI" sz="1200" b="0" i="0" u="none" strike="noStrike" cap="none" dirty="0" smtClean="0">
                          <a:solidFill>
                            <a:schemeClr val="tx1"/>
                          </a:solidFill>
                          <a:latin typeface="+mj-lt"/>
                          <a:ea typeface="Arial"/>
                          <a:cs typeface="Arial"/>
                          <a:sym typeface="Arial"/>
                        </a:rPr>
                        <a:t> Jerončič</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inkluzivni pedagog </a:t>
                      </a:r>
                      <a:endParaRPr lang="sl-SI" sz="1200" b="0" i="0" u="none" strike="noStrike" cap="none" dirty="0">
                        <a:solidFill>
                          <a:schemeClr val="tx1"/>
                        </a:solidFill>
                        <a:latin typeface="+mj-lt"/>
                        <a:ea typeface="Arial"/>
                        <a:cs typeface="Arial"/>
                        <a:sym typeface="Arial"/>
                      </a:endParaRPr>
                    </a:p>
                  </a:txBody>
                  <a:tcPr/>
                </a:tc>
                <a:tc>
                  <a:txBody>
                    <a:bodyPr/>
                    <a:lstStyle/>
                    <a:p>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852532985"/>
                  </a:ext>
                </a:extLst>
              </a:tr>
              <a:tr h="384095">
                <a:tc>
                  <a:txBody>
                    <a:bodyPr/>
                    <a:lstStyle/>
                    <a:p>
                      <a:r>
                        <a:rPr lang="sl-SI" sz="1200" b="0" i="0" u="none" strike="noStrike" cap="none" baseline="0" dirty="0" smtClean="0">
                          <a:solidFill>
                            <a:schemeClr val="tx1"/>
                          </a:solidFill>
                          <a:latin typeface="+mj-lt"/>
                          <a:ea typeface="Arial"/>
                          <a:cs typeface="Arial"/>
                          <a:sym typeface="Arial"/>
                        </a:rPr>
                        <a:t>Vladka </a:t>
                      </a:r>
                      <a:r>
                        <a:rPr lang="sl-SI" sz="1200" b="0" i="0" u="none" strike="noStrike" cap="none" dirty="0" smtClean="0">
                          <a:solidFill>
                            <a:schemeClr val="tx1"/>
                          </a:solidFill>
                          <a:latin typeface="+mj-lt"/>
                          <a:ea typeface="Arial"/>
                          <a:cs typeface="Arial"/>
                          <a:sym typeface="Arial"/>
                        </a:rPr>
                        <a:t>Katič</a:t>
                      </a:r>
                      <a:r>
                        <a:rPr lang="sl-SI" sz="1200" b="0" i="0" u="none" strike="noStrike" cap="none" baseline="0" dirty="0" smtClean="0">
                          <a:solidFill>
                            <a:schemeClr val="tx1"/>
                          </a:solidFill>
                          <a:latin typeface="+mj-lt"/>
                          <a:ea typeface="Arial"/>
                          <a:cs typeface="Arial"/>
                          <a:sym typeface="Arial"/>
                        </a:rPr>
                        <a:t> </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specialni in rehabilitacijski</a:t>
                      </a:r>
                      <a:r>
                        <a:rPr lang="sl-SI" sz="1200" b="0" i="0" u="none" strike="noStrike" cap="none" baseline="0" dirty="0" smtClean="0">
                          <a:solidFill>
                            <a:schemeClr val="tx1"/>
                          </a:solidFill>
                          <a:latin typeface="Arial"/>
                          <a:ea typeface="Arial"/>
                          <a:cs typeface="Arial"/>
                          <a:sym typeface="Arial"/>
                        </a:rPr>
                        <a:t> pedagog</a:t>
                      </a:r>
                      <a:endParaRPr lang="sl-SI" sz="1200" b="0" i="0" u="none" strike="noStrike" cap="none" dirty="0">
                        <a:solidFill>
                          <a:schemeClr val="tx1"/>
                        </a:solidFill>
                        <a:latin typeface="+mj-lt"/>
                        <a:ea typeface="Arial"/>
                        <a:cs typeface="Arial"/>
                        <a:sym typeface="Arial"/>
                      </a:endParaRPr>
                    </a:p>
                  </a:txBody>
                  <a:tcPr/>
                </a:tc>
                <a:tc>
                  <a:txBody>
                    <a:bodyPr/>
                    <a:lstStyle/>
                    <a:p>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57276490"/>
                  </a:ext>
                </a:extLst>
              </a:tr>
              <a:tr h="384095">
                <a:tc>
                  <a:txBody>
                    <a:bodyPr/>
                    <a:lstStyle/>
                    <a:p>
                      <a:r>
                        <a:rPr lang="sl-SI" sz="1200" b="0" i="0" u="none" strike="noStrike" cap="none" baseline="0" dirty="0" smtClean="0">
                          <a:solidFill>
                            <a:schemeClr val="tx1"/>
                          </a:solidFill>
                          <a:latin typeface="+mj-lt"/>
                          <a:ea typeface="Arial"/>
                          <a:cs typeface="Arial"/>
                          <a:sym typeface="Arial"/>
                        </a:rPr>
                        <a:t>Tatjana </a:t>
                      </a:r>
                      <a:r>
                        <a:rPr lang="sl-SI" sz="1200" b="0" i="0" u="none" strike="noStrike" cap="none" dirty="0" smtClean="0">
                          <a:solidFill>
                            <a:schemeClr val="tx1"/>
                          </a:solidFill>
                          <a:latin typeface="+mj-lt"/>
                          <a:ea typeface="Arial"/>
                          <a:cs typeface="Arial"/>
                          <a:sym typeface="Arial"/>
                        </a:rPr>
                        <a:t>Matić</a:t>
                      </a:r>
                      <a:r>
                        <a:rPr lang="sl-SI" sz="1200" b="0" i="0" u="none" strike="noStrike" cap="none" baseline="0" dirty="0" smtClean="0">
                          <a:solidFill>
                            <a:schemeClr val="tx1"/>
                          </a:solidFill>
                          <a:latin typeface="+mj-lt"/>
                          <a:ea typeface="Arial"/>
                          <a:cs typeface="Arial"/>
                          <a:sym typeface="Arial"/>
                        </a:rPr>
                        <a:t> </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socialni pedagog</a:t>
                      </a:r>
                      <a:r>
                        <a:rPr lang="sl-SI" sz="1200" b="0" i="0" u="none" strike="noStrike" cap="none" baseline="0" dirty="0" smtClean="0">
                          <a:solidFill>
                            <a:schemeClr val="tx1"/>
                          </a:solidFill>
                          <a:latin typeface="+mj-lt"/>
                          <a:ea typeface="Arial"/>
                          <a:cs typeface="Arial"/>
                          <a:sym typeface="Arial"/>
                        </a:rPr>
                        <a:t> </a:t>
                      </a:r>
                      <a:endParaRPr lang="sl-SI" sz="1200" b="0" i="0" u="none" strike="noStrike" cap="none" dirty="0">
                        <a:solidFill>
                          <a:schemeClr val="tx1"/>
                        </a:solidFill>
                        <a:latin typeface="+mj-lt"/>
                        <a:ea typeface="Arial"/>
                        <a:cs typeface="Arial"/>
                        <a:sym typeface="Arial"/>
                      </a:endParaRPr>
                    </a:p>
                  </a:txBody>
                  <a:tcPr/>
                </a:tc>
                <a:tc>
                  <a:txBody>
                    <a:bodyPr/>
                    <a:lstStyle/>
                    <a:p>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4260490770"/>
                  </a:ext>
                </a:extLst>
              </a:tr>
              <a:tr h="38409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Barbara</a:t>
                      </a:r>
                      <a:r>
                        <a:rPr lang="sl-SI" sz="1200" b="0" i="0" u="none" strike="noStrike" cap="none" baseline="0" dirty="0" smtClean="0">
                          <a:solidFill>
                            <a:schemeClr val="tx1"/>
                          </a:solidFill>
                          <a:latin typeface="+mj-lt"/>
                          <a:ea typeface="Arial"/>
                          <a:cs typeface="Arial"/>
                          <a:sym typeface="Arial"/>
                        </a:rPr>
                        <a:t> </a:t>
                      </a:r>
                      <a:r>
                        <a:rPr lang="sl-SI" sz="1200" b="0" i="0" u="none" strike="noStrike" cap="none" dirty="0" smtClean="0">
                          <a:solidFill>
                            <a:schemeClr val="tx1"/>
                          </a:solidFill>
                          <a:latin typeface="+mj-lt"/>
                          <a:ea typeface="Arial"/>
                          <a:cs typeface="Arial"/>
                          <a:sym typeface="Arial"/>
                        </a:rPr>
                        <a:t>Oražem Grm</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psiholog </a:t>
                      </a:r>
                      <a:endParaRPr lang="sl-SI" sz="1200" b="0" i="0" u="none" strike="noStrike" cap="none" dirty="0">
                        <a:solidFill>
                          <a:schemeClr val="tx1"/>
                        </a:solidFill>
                        <a:latin typeface="+mj-lt"/>
                        <a:ea typeface="Arial"/>
                        <a:cs typeface="Arial"/>
                        <a:sym typeface="Arial"/>
                      </a:endParaRPr>
                    </a:p>
                  </a:txBody>
                  <a:tcPr/>
                </a:tc>
                <a:tc>
                  <a:txBody>
                    <a:bodyPr/>
                    <a:lstStyle/>
                    <a:p>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000658485"/>
                  </a:ext>
                </a:extLst>
              </a:tr>
              <a:tr h="349537">
                <a:tc>
                  <a:txBody>
                    <a:bodyPr/>
                    <a:lstStyle/>
                    <a:p>
                      <a:r>
                        <a:rPr lang="sl-SI" sz="1200" b="0" i="0" u="none" strike="noStrike" cap="none" dirty="0" smtClean="0">
                          <a:solidFill>
                            <a:schemeClr val="tx1"/>
                          </a:solidFill>
                          <a:latin typeface="+mj-lt"/>
                          <a:ea typeface="Arial"/>
                          <a:cs typeface="Arial"/>
                          <a:sym typeface="Arial"/>
                        </a:rPr>
                        <a:t>Živa </a:t>
                      </a:r>
                      <a:r>
                        <a:rPr lang="sl-SI" sz="1200" b="0" i="0" u="none" strike="noStrike" cap="none" dirty="0" err="1" smtClean="0">
                          <a:solidFill>
                            <a:schemeClr val="tx1"/>
                          </a:solidFill>
                          <a:latin typeface="+mj-lt"/>
                          <a:ea typeface="Arial"/>
                          <a:cs typeface="Arial"/>
                          <a:sym typeface="Arial"/>
                        </a:rPr>
                        <a:t>Sterniša</a:t>
                      </a:r>
                      <a:r>
                        <a:rPr lang="sl-SI" sz="1200" b="0" i="0" u="none" strike="noStrike" cap="none" dirty="0" smtClean="0">
                          <a:solidFill>
                            <a:schemeClr val="tx1"/>
                          </a:solidFill>
                          <a:latin typeface="+mj-lt"/>
                          <a:ea typeface="Arial"/>
                          <a:cs typeface="Arial"/>
                          <a:sym typeface="Arial"/>
                        </a:rPr>
                        <a:t> </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specialni in rehabilitacijski</a:t>
                      </a:r>
                      <a:r>
                        <a:rPr lang="sl-SI" sz="1200" b="0" i="0" u="none" strike="noStrike" cap="none" baseline="0" dirty="0" smtClean="0">
                          <a:solidFill>
                            <a:schemeClr val="tx1"/>
                          </a:solidFill>
                          <a:latin typeface="Arial"/>
                          <a:ea typeface="Arial"/>
                          <a:cs typeface="Arial"/>
                          <a:sym typeface="Arial"/>
                        </a:rPr>
                        <a:t> pedagog</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Nadomešča Taja Širca</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038560492"/>
                  </a:ext>
                </a:extLst>
              </a:tr>
            </a:tbl>
          </a:graphicData>
        </a:graphic>
      </p:graphicFrame>
      <p:sp>
        <p:nvSpPr>
          <p:cNvPr id="2" name="Pravokotnik 1"/>
          <p:cNvSpPr/>
          <p:nvPr/>
        </p:nvSpPr>
        <p:spPr>
          <a:xfrm>
            <a:off x="206739" y="3696832"/>
            <a:ext cx="7972856" cy="1200329"/>
          </a:xfrm>
          <a:prstGeom prst="rect">
            <a:avLst/>
          </a:prstGeom>
        </p:spPr>
        <p:txBody>
          <a:bodyPr wrap="square">
            <a:spAutoFit/>
          </a:bodyPr>
          <a:lstStyle/>
          <a:p>
            <a:pPr algn="just"/>
            <a:r>
              <a:rPr lang="sl-SI" sz="1200" dirty="0">
                <a:solidFill>
                  <a:schemeClr val="tx1"/>
                </a:solidFill>
                <a:latin typeface="+mj-lt"/>
              </a:rPr>
              <a:t>Dodatna strokovna pomoč je namenjena učencem s posebnimi potrebami. To so učenci s primanjkljaji na posameznih področjih učenj, učenci s čustvenimi in vedenjskimi motnjami, gibalno ovirani učenci, slepi in slabovidni, gluhi in naglušni, učenci z govorno-jezikovnimi motnjami, dolgotrajno bolni učenci, učenci z motnjo v duševnem razvoju. Odločbo o usmeritvi učenca v izobraževalni program s prilagojenim izvajanjem in dodatno strokovno pomočjo, izda ZRSŠ na osnovi zahtevka s staršev in na osnovi strokovnega mnenja komisije za usmerjanje otrok s posebnimi potrebami.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txBox="1">
            <a:spLocks/>
          </p:cNvSpPr>
          <p:nvPr/>
        </p:nvSpPr>
        <p:spPr>
          <a:xfrm>
            <a:off x="212036" y="234659"/>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Stiki med starši in šolo </a:t>
            </a:r>
            <a:endParaRPr lang="sl-SI" sz="1800" dirty="0">
              <a:solidFill>
                <a:schemeClr val="tx1"/>
              </a:solidFill>
              <a:latin typeface="+mj-lt"/>
            </a:endParaRPr>
          </a:p>
        </p:txBody>
      </p:sp>
      <p:pic>
        <p:nvPicPr>
          <p:cNvPr id="21506" name="Picture 2" descr="Free School Family Clipart, Download Free School Family Clipart png images,  Free ClipArts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621" y="2750457"/>
            <a:ext cx="3952380" cy="2393043"/>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212036" y="868651"/>
            <a:ext cx="8931964" cy="1446550"/>
          </a:xfrm>
          <a:prstGeom prst="rect">
            <a:avLst/>
          </a:prstGeom>
        </p:spPr>
        <p:txBody>
          <a:bodyPr wrap="square">
            <a:spAutoFit/>
          </a:bodyPr>
          <a:lstStyle/>
          <a:p>
            <a:pPr algn="just">
              <a:spcBef>
                <a:spcPts val="600"/>
              </a:spcBef>
              <a:spcAft>
                <a:spcPts val="1000"/>
              </a:spcAft>
            </a:pPr>
            <a:r>
              <a:rPr lang="sl-SI" sz="1200" b="1" dirty="0" smtClean="0">
                <a:solidFill>
                  <a:schemeClr val="tx1"/>
                </a:solidFill>
              </a:rPr>
              <a:t>Dopoldanske govorilne ure </a:t>
            </a:r>
            <a:r>
              <a:rPr lang="sl-SI" sz="1200" dirty="0" smtClean="0">
                <a:solidFill>
                  <a:schemeClr val="tx1"/>
                </a:solidFill>
              </a:rPr>
              <a:t>bodo organizirane enkrat mesečno od oktobra do maja:</a:t>
            </a:r>
          </a:p>
          <a:p>
            <a:pPr marL="171450" indent="-171450" algn="just">
              <a:spcBef>
                <a:spcPts val="600"/>
              </a:spcBef>
              <a:spcAft>
                <a:spcPts val="1000"/>
              </a:spcAft>
              <a:buFont typeface="Arial" panose="020B0604020202020204" pitchFamily="34" charset="0"/>
              <a:buChar char="•"/>
            </a:pPr>
            <a:r>
              <a:rPr lang="sl-SI" sz="1200" dirty="0" smtClean="0">
                <a:solidFill>
                  <a:schemeClr val="tx1"/>
                </a:solidFill>
              </a:rPr>
              <a:t>za starše učencev od 1. do 5. razreda</a:t>
            </a:r>
            <a:r>
              <a:rPr lang="sl-SI" sz="1200" b="1" dirty="0" smtClean="0">
                <a:solidFill>
                  <a:schemeClr val="tx1"/>
                </a:solidFill>
              </a:rPr>
              <a:t> vsak </a:t>
            </a:r>
            <a:r>
              <a:rPr lang="sl-SI" sz="1200" dirty="0" smtClean="0">
                <a:solidFill>
                  <a:schemeClr val="tx1"/>
                </a:solidFill>
              </a:rPr>
              <a:t>teden v mesecu, </a:t>
            </a:r>
          </a:p>
          <a:p>
            <a:pPr marL="171450" indent="-171450" algn="just">
              <a:spcBef>
                <a:spcPts val="600"/>
              </a:spcBef>
              <a:spcAft>
                <a:spcPts val="1000"/>
              </a:spcAft>
              <a:buFont typeface="Arial" panose="020B0604020202020204" pitchFamily="34" charset="0"/>
              <a:buChar char="•"/>
            </a:pPr>
            <a:r>
              <a:rPr lang="sl-SI" sz="1200" dirty="0" smtClean="0">
                <a:solidFill>
                  <a:schemeClr val="tx1"/>
                </a:solidFill>
              </a:rPr>
              <a:t>za starše učencev od 6. do 9. razreda </a:t>
            </a:r>
            <a:r>
              <a:rPr lang="sl-SI" sz="1200" b="1" dirty="0" smtClean="0">
                <a:solidFill>
                  <a:schemeClr val="tx1"/>
                </a:solidFill>
              </a:rPr>
              <a:t>vsak</a:t>
            </a:r>
            <a:r>
              <a:rPr lang="sl-SI" sz="1200" dirty="0" smtClean="0">
                <a:solidFill>
                  <a:schemeClr val="tx1"/>
                </a:solidFill>
              </a:rPr>
              <a:t> teden v mesecu.</a:t>
            </a:r>
          </a:p>
          <a:p>
            <a:pPr algn="just">
              <a:spcBef>
                <a:spcPts val="600"/>
              </a:spcBef>
              <a:spcAft>
                <a:spcPts val="1000"/>
              </a:spcAft>
            </a:pPr>
            <a:endParaRPr lang="sl-SI" sz="1200" dirty="0">
              <a:solidFill>
                <a:schemeClr val="tx1"/>
              </a:solidFill>
            </a:endParaRPr>
          </a:p>
        </p:txBody>
      </p:sp>
    </p:spTree>
    <p:extLst>
      <p:ext uri="{BB962C8B-B14F-4D97-AF65-F5344CB8AC3E}">
        <p14:creationId xmlns:p14="http://schemas.microsoft.com/office/powerpoint/2010/main" val="632319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txBox="1">
            <a:spLocks/>
          </p:cNvSpPr>
          <p:nvPr/>
        </p:nvSpPr>
        <p:spPr>
          <a:xfrm>
            <a:off x="121322" y="126998"/>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Stiki med starši in šolo </a:t>
            </a:r>
            <a:endParaRPr lang="sl-SI" sz="1800" dirty="0">
              <a:solidFill>
                <a:schemeClr val="tx1"/>
              </a:solidFill>
              <a:latin typeface="+mj-lt"/>
            </a:endParaRPr>
          </a:p>
        </p:txBody>
      </p:sp>
      <p:pic>
        <p:nvPicPr>
          <p:cNvPr id="21506" name="Picture 2" descr="Free School Family Clipart, Download Free School Family Clipart png images,  Free ClipArts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163" y="3505200"/>
            <a:ext cx="2705837" cy="1638300"/>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121322" y="819150"/>
            <a:ext cx="8931964" cy="1287532"/>
          </a:xfrm>
          <a:prstGeom prst="rect">
            <a:avLst/>
          </a:prstGeom>
        </p:spPr>
        <p:txBody>
          <a:bodyPr wrap="square">
            <a:spAutoFit/>
          </a:bodyPr>
          <a:lstStyle/>
          <a:p>
            <a:pPr algn="just">
              <a:spcBef>
                <a:spcPts val="600"/>
              </a:spcBef>
              <a:spcAft>
                <a:spcPts val="1000"/>
              </a:spcAft>
            </a:pPr>
            <a:r>
              <a:rPr lang="sl-SI" sz="1200" b="1" dirty="0" smtClean="0">
                <a:solidFill>
                  <a:schemeClr val="tx1"/>
                </a:solidFill>
              </a:rPr>
              <a:t>Popoldanske govorilne ure, </a:t>
            </a:r>
            <a:r>
              <a:rPr lang="sl-SI" sz="1200" dirty="0" smtClean="0">
                <a:solidFill>
                  <a:schemeClr val="tx1"/>
                </a:solidFill>
              </a:rPr>
              <a:t>bodo organizirane enkrat mesečno od oktobra do maja:</a:t>
            </a:r>
          </a:p>
          <a:p>
            <a:pPr algn="just">
              <a:spcBef>
                <a:spcPts val="600"/>
              </a:spcBef>
              <a:spcAft>
                <a:spcPts val="1000"/>
              </a:spcAft>
            </a:pPr>
            <a:endParaRPr lang="sl-SI" sz="1200" dirty="0" smtClean="0">
              <a:solidFill>
                <a:schemeClr val="tx1"/>
              </a:solidFill>
            </a:endParaRPr>
          </a:p>
          <a:p>
            <a:pPr algn="just">
              <a:lnSpc>
                <a:spcPts val="200"/>
              </a:lnSpc>
              <a:spcBef>
                <a:spcPts val="600"/>
              </a:spcBef>
              <a:spcAft>
                <a:spcPts val="1000"/>
              </a:spcAft>
            </a:pPr>
            <a:endParaRPr lang="sl-SI" sz="1200" dirty="0" smtClean="0">
              <a:solidFill>
                <a:schemeClr val="tx1"/>
              </a:solidFill>
            </a:endParaRPr>
          </a:p>
          <a:p>
            <a:pPr algn="just">
              <a:spcBef>
                <a:spcPts val="600"/>
              </a:spcBef>
              <a:spcAft>
                <a:spcPts val="1000"/>
              </a:spcAft>
            </a:pPr>
            <a:endParaRPr lang="sl-SI" sz="1200" dirty="0">
              <a:solidFill>
                <a:schemeClr val="tx1"/>
              </a:solidFill>
            </a:endParaRPr>
          </a:p>
        </p:txBody>
      </p:sp>
      <p:graphicFrame>
        <p:nvGraphicFramePr>
          <p:cNvPr id="2" name="Tabela 1"/>
          <p:cNvGraphicFramePr>
            <a:graphicFrameLocks noGrp="1"/>
          </p:cNvGraphicFramePr>
          <p:nvPr>
            <p:extLst>
              <p:ext uri="{D42A27DB-BD31-4B8C-83A1-F6EECF244321}">
                <p14:modId xmlns:p14="http://schemas.microsoft.com/office/powerpoint/2010/main" val="1238298790"/>
              </p:ext>
            </p:extLst>
          </p:nvPr>
        </p:nvGraphicFramePr>
        <p:xfrm>
          <a:off x="189001" y="1282454"/>
          <a:ext cx="8478393" cy="548640"/>
        </p:xfrm>
        <a:graphic>
          <a:graphicData uri="http://schemas.openxmlformats.org/drawingml/2006/table">
            <a:tbl>
              <a:tblPr firstRow="1" bandRow="1">
                <a:tableStyleId>{165A5818-91DA-4400-851C-00DBC44C59E1}</a:tableStyleId>
              </a:tblPr>
              <a:tblGrid>
                <a:gridCol w="1211199">
                  <a:extLst>
                    <a:ext uri="{9D8B030D-6E8A-4147-A177-3AD203B41FA5}">
                      <a16:colId xmlns:a16="http://schemas.microsoft.com/office/drawing/2014/main" val="2063531555"/>
                    </a:ext>
                  </a:extLst>
                </a:gridCol>
                <a:gridCol w="1211199">
                  <a:extLst>
                    <a:ext uri="{9D8B030D-6E8A-4147-A177-3AD203B41FA5}">
                      <a16:colId xmlns:a16="http://schemas.microsoft.com/office/drawing/2014/main" val="1011898922"/>
                    </a:ext>
                  </a:extLst>
                </a:gridCol>
                <a:gridCol w="1211199">
                  <a:extLst>
                    <a:ext uri="{9D8B030D-6E8A-4147-A177-3AD203B41FA5}">
                      <a16:colId xmlns:a16="http://schemas.microsoft.com/office/drawing/2014/main" val="1455868898"/>
                    </a:ext>
                  </a:extLst>
                </a:gridCol>
                <a:gridCol w="1211199">
                  <a:extLst>
                    <a:ext uri="{9D8B030D-6E8A-4147-A177-3AD203B41FA5}">
                      <a16:colId xmlns:a16="http://schemas.microsoft.com/office/drawing/2014/main" val="731358166"/>
                    </a:ext>
                  </a:extLst>
                </a:gridCol>
                <a:gridCol w="1211199">
                  <a:extLst>
                    <a:ext uri="{9D8B030D-6E8A-4147-A177-3AD203B41FA5}">
                      <a16:colId xmlns:a16="http://schemas.microsoft.com/office/drawing/2014/main" val="3550822339"/>
                    </a:ext>
                  </a:extLst>
                </a:gridCol>
                <a:gridCol w="1211199">
                  <a:extLst>
                    <a:ext uri="{9D8B030D-6E8A-4147-A177-3AD203B41FA5}">
                      <a16:colId xmlns:a16="http://schemas.microsoft.com/office/drawing/2014/main" val="3157557555"/>
                    </a:ext>
                  </a:extLst>
                </a:gridCol>
                <a:gridCol w="1211199">
                  <a:extLst>
                    <a:ext uri="{9D8B030D-6E8A-4147-A177-3AD203B41FA5}">
                      <a16:colId xmlns:a16="http://schemas.microsoft.com/office/drawing/2014/main" val="2331346173"/>
                    </a:ext>
                  </a:extLst>
                </a:gridCol>
              </a:tblGrid>
              <a:tr h="185420">
                <a:tc gridSpan="7">
                  <a:txBody>
                    <a:bodyPr/>
                    <a:lstStyle/>
                    <a:p>
                      <a:pPr algn="ctr"/>
                      <a:r>
                        <a:rPr lang="sl-SI" sz="1200" b="1" i="0" u="none" strike="noStrike" cap="none" dirty="0" smtClean="0">
                          <a:solidFill>
                            <a:schemeClr val="tx1"/>
                          </a:solidFill>
                          <a:latin typeface="Arial"/>
                          <a:ea typeface="Arial"/>
                          <a:cs typeface="Arial"/>
                          <a:sym typeface="Arial"/>
                        </a:rPr>
                        <a:t>Popoldanske govorilne ure potekajo</a:t>
                      </a:r>
                      <a:r>
                        <a:rPr lang="sl-SI" sz="1200" b="1" i="0" u="none" strike="noStrike" cap="none" baseline="0" dirty="0" smtClean="0">
                          <a:solidFill>
                            <a:schemeClr val="tx1"/>
                          </a:solidFill>
                          <a:latin typeface="Arial"/>
                          <a:ea typeface="Arial"/>
                          <a:cs typeface="Arial"/>
                          <a:sym typeface="Arial"/>
                        </a:rPr>
                        <a:t> od 17.00 do 18.00. </a:t>
                      </a:r>
                      <a:endParaRPr lang="sl-SI" sz="1200" b="1" i="0" u="none" strike="noStrike" cap="none" dirty="0">
                        <a:solidFill>
                          <a:schemeClr val="tx1"/>
                        </a:solidFill>
                        <a:latin typeface="Arial"/>
                        <a:ea typeface="Arial"/>
                        <a:cs typeface="Arial"/>
                        <a:sym typeface="Arial"/>
                      </a:endParaRPr>
                    </a:p>
                  </a:txBody>
                  <a:tcPr/>
                </a:tc>
                <a:tc hMerge="1">
                  <a:txBody>
                    <a:bodyPr/>
                    <a:lstStyle/>
                    <a:p>
                      <a:pPr algn="ctr"/>
                      <a:endParaRPr lang="sl-SI" sz="1200" b="0" i="0" u="none" strike="noStrike" cap="none" dirty="0">
                        <a:solidFill>
                          <a:schemeClr val="tx1"/>
                        </a:solidFill>
                        <a:latin typeface="Arial"/>
                        <a:ea typeface="Arial"/>
                        <a:cs typeface="Arial"/>
                        <a:sym typeface="Arial"/>
                      </a:endParaRPr>
                    </a:p>
                  </a:txBody>
                  <a:tcPr/>
                </a:tc>
                <a:tc hMerge="1">
                  <a:txBody>
                    <a:bodyPr/>
                    <a:lstStyle/>
                    <a:p>
                      <a:pPr algn="ctr"/>
                      <a:endParaRPr lang="sl-SI" sz="1200" b="0" i="0" u="none" strike="noStrike" cap="none" dirty="0">
                        <a:solidFill>
                          <a:schemeClr val="tx1"/>
                        </a:solidFill>
                        <a:latin typeface="Arial"/>
                        <a:ea typeface="Arial"/>
                        <a:cs typeface="Arial"/>
                        <a:sym typeface="Arial"/>
                      </a:endParaRPr>
                    </a:p>
                  </a:txBody>
                  <a:tcPr/>
                </a:tc>
                <a:tc hMerge="1">
                  <a:txBody>
                    <a:bodyPr/>
                    <a:lstStyle/>
                    <a:p>
                      <a:pPr algn="ctr"/>
                      <a:endParaRPr lang="sl-SI" sz="1200" b="0" i="0" u="none" strike="noStrike" cap="none" dirty="0">
                        <a:solidFill>
                          <a:schemeClr val="tx1"/>
                        </a:solidFill>
                        <a:latin typeface="Arial"/>
                        <a:ea typeface="Arial"/>
                        <a:cs typeface="Arial"/>
                        <a:sym typeface="Arial"/>
                      </a:endParaRPr>
                    </a:p>
                  </a:txBody>
                  <a:tcPr/>
                </a:tc>
                <a:tc hMerge="1">
                  <a:txBody>
                    <a:bodyPr/>
                    <a:lstStyle/>
                    <a:p>
                      <a:pPr algn="ctr"/>
                      <a:endParaRPr lang="sl-SI" sz="1200" b="0" i="0" u="none" strike="noStrike" cap="none" dirty="0">
                        <a:solidFill>
                          <a:schemeClr val="tx1"/>
                        </a:solidFill>
                        <a:latin typeface="Arial"/>
                        <a:ea typeface="Arial"/>
                        <a:cs typeface="Arial"/>
                        <a:sym typeface="Arial"/>
                      </a:endParaRPr>
                    </a:p>
                  </a:txBody>
                  <a:tcPr/>
                </a:tc>
                <a:tc hMerge="1">
                  <a:txBody>
                    <a:bodyPr/>
                    <a:lstStyle/>
                    <a:p>
                      <a:pPr algn="ctr"/>
                      <a:endParaRPr lang="sl-SI" sz="1200" b="0" i="0" u="none" strike="noStrike" cap="none" dirty="0">
                        <a:solidFill>
                          <a:schemeClr val="tx1"/>
                        </a:solidFill>
                        <a:latin typeface="Arial"/>
                        <a:ea typeface="Arial"/>
                        <a:cs typeface="Arial"/>
                        <a:sym typeface="Arial"/>
                      </a:endParaRPr>
                    </a:p>
                  </a:txBody>
                  <a:tcPr/>
                </a:tc>
                <a:tc hMerge="1">
                  <a:txBody>
                    <a:bodyPr/>
                    <a:lstStyle/>
                    <a:p>
                      <a:pPr algn="ctr"/>
                      <a:endParaRPr lang="sl-SI" sz="1200" b="0" i="0" u="none" strike="noStrike" cap="none" dirty="0">
                        <a:solidFill>
                          <a:schemeClr val="tx1"/>
                        </a:solidFill>
                        <a:latin typeface="Arial"/>
                        <a:ea typeface="Arial"/>
                        <a:cs typeface="Arial"/>
                        <a:sym typeface="Arial"/>
                      </a:endParaRPr>
                    </a:p>
                  </a:txBody>
                  <a:tcPr/>
                </a:tc>
                <a:extLst>
                  <a:ext uri="{0D108BD9-81ED-4DB2-BD59-A6C34878D82A}">
                    <a16:rowId xmlns:a16="http://schemas.microsoft.com/office/drawing/2014/main" val="1371076486"/>
                  </a:ext>
                </a:extLst>
              </a:tr>
              <a:tr h="185420">
                <a:tc>
                  <a:txBody>
                    <a:bodyPr/>
                    <a:lstStyle/>
                    <a:p>
                      <a:pPr algn="ctr"/>
                      <a:r>
                        <a:rPr lang="sl-SI" sz="1200" b="0" i="0" u="none" strike="noStrike" cap="none" dirty="0" smtClean="0">
                          <a:solidFill>
                            <a:schemeClr val="tx1"/>
                          </a:solidFill>
                          <a:latin typeface="Arial"/>
                          <a:ea typeface="Arial"/>
                          <a:cs typeface="Arial"/>
                          <a:sym typeface="Arial"/>
                        </a:rPr>
                        <a:t>13. 10. 2022</a:t>
                      </a:r>
                      <a:endParaRPr lang="sl-SI" sz="1200" b="0" i="0" u="none" strike="noStrike" cap="none" dirty="0">
                        <a:solidFill>
                          <a:schemeClr val="tx1"/>
                        </a:solidFill>
                        <a:latin typeface="Arial"/>
                        <a:ea typeface="Arial"/>
                        <a:cs typeface="Arial"/>
                        <a:sym typeface="Arial"/>
                      </a:endParaRPr>
                    </a:p>
                  </a:txBody>
                  <a:tcPr/>
                </a:tc>
                <a:tc>
                  <a:txBody>
                    <a:bodyPr/>
                    <a:lstStyle/>
                    <a:p>
                      <a:pPr algn="ctr"/>
                      <a:r>
                        <a:rPr lang="sl-SI" sz="1200" b="0" i="0" u="none" strike="noStrike" cap="none" dirty="0" smtClean="0">
                          <a:solidFill>
                            <a:schemeClr val="tx1"/>
                          </a:solidFill>
                          <a:latin typeface="Arial"/>
                          <a:ea typeface="Arial"/>
                          <a:cs typeface="Arial"/>
                          <a:sym typeface="Arial"/>
                        </a:rPr>
                        <a:t>17. 11. 2022</a:t>
                      </a:r>
                      <a:endParaRPr lang="sl-SI" sz="1200" b="0" i="0" u="none" strike="noStrike" cap="none" dirty="0">
                        <a:solidFill>
                          <a:schemeClr val="tx1"/>
                        </a:solidFill>
                        <a:latin typeface="Arial"/>
                        <a:ea typeface="Arial"/>
                        <a:cs typeface="Arial"/>
                        <a:sym typeface="Arial"/>
                      </a:endParaRPr>
                    </a:p>
                  </a:txBody>
                  <a:tcPr/>
                </a:tc>
                <a:tc>
                  <a:txBody>
                    <a:bodyPr/>
                    <a:lstStyle/>
                    <a:p>
                      <a:pPr algn="ctr"/>
                      <a:r>
                        <a:rPr lang="sl-SI" sz="1200" b="0" i="0" u="none" strike="noStrike" cap="none" dirty="0" smtClean="0">
                          <a:solidFill>
                            <a:schemeClr val="tx1"/>
                          </a:solidFill>
                          <a:latin typeface="Arial"/>
                          <a:ea typeface="Arial"/>
                          <a:cs typeface="Arial"/>
                          <a:sym typeface="Arial"/>
                        </a:rPr>
                        <a:t>15. 12. 2022</a:t>
                      </a:r>
                      <a:endParaRPr lang="sl-SI" sz="1200" b="0" i="0" u="none" strike="noStrike" cap="none" dirty="0">
                        <a:solidFill>
                          <a:schemeClr val="tx1"/>
                        </a:solidFill>
                        <a:latin typeface="Arial"/>
                        <a:ea typeface="Arial"/>
                        <a:cs typeface="Arial"/>
                        <a:sym typeface="Arial"/>
                      </a:endParaRPr>
                    </a:p>
                  </a:txBody>
                  <a:tcPr/>
                </a:tc>
                <a:tc>
                  <a:txBody>
                    <a:bodyPr/>
                    <a:lstStyle/>
                    <a:p>
                      <a:pPr algn="ctr"/>
                      <a:r>
                        <a:rPr lang="sl-SI" sz="1200" b="0" i="0" u="none" strike="noStrike" cap="none" dirty="0" smtClean="0">
                          <a:solidFill>
                            <a:schemeClr val="tx1"/>
                          </a:solidFill>
                          <a:latin typeface="Arial"/>
                          <a:ea typeface="Arial"/>
                          <a:cs typeface="Arial"/>
                          <a:sym typeface="Arial"/>
                        </a:rPr>
                        <a:t>12. 1. 2023</a:t>
                      </a:r>
                      <a:endParaRPr lang="sl-SI" sz="1200" b="0" i="0" u="none" strike="noStrike" cap="none" dirty="0">
                        <a:solidFill>
                          <a:schemeClr val="tx1"/>
                        </a:solidFill>
                        <a:latin typeface="Arial"/>
                        <a:ea typeface="Arial"/>
                        <a:cs typeface="Arial"/>
                        <a:sym typeface="Arial"/>
                      </a:endParaRPr>
                    </a:p>
                  </a:txBody>
                  <a:tcPr/>
                </a:tc>
                <a:tc>
                  <a:txBody>
                    <a:bodyPr/>
                    <a:lstStyle/>
                    <a:p>
                      <a:pPr algn="ctr"/>
                      <a:r>
                        <a:rPr lang="sl-SI" sz="1200" b="0" i="0" u="none" strike="noStrike" cap="none" dirty="0" smtClean="0">
                          <a:solidFill>
                            <a:schemeClr val="tx1"/>
                          </a:solidFill>
                          <a:latin typeface="Arial"/>
                          <a:ea typeface="Arial"/>
                          <a:cs typeface="Arial"/>
                          <a:sym typeface="Arial"/>
                        </a:rPr>
                        <a:t>16. 3. 2023</a:t>
                      </a:r>
                      <a:endParaRPr lang="sl-SI" sz="1200" b="0" i="0" u="none" strike="noStrike" cap="none" dirty="0">
                        <a:solidFill>
                          <a:schemeClr val="tx1"/>
                        </a:solidFill>
                        <a:latin typeface="Arial"/>
                        <a:ea typeface="Arial"/>
                        <a:cs typeface="Arial"/>
                        <a:sym typeface="Arial"/>
                      </a:endParaRPr>
                    </a:p>
                  </a:txBody>
                  <a:tcPr/>
                </a:tc>
                <a:tc>
                  <a:txBody>
                    <a:bodyPr/>
                    <a:lstStyle/>
                    <a:p>
                      <a:pPr algn="ctr"/>
                      <a:r>
                        <a:rPr lang="sl-SI" sz="1200" b="0" i="0" u="none" strike="noStrike" cap="none" dirty="0" smtClean="0">
                          <a:solidFill>
                            <a:schemeClr val="tx1"/>
                          </a:solidFill>
                          <a:latin typeface="Arial"/>
                          <a:ea typeface="Arial"/>
                          <a:cs typeface="Arial"/>
                          <a:sym typeface="Arial"/>
                        </a:rPr>
                        <a:t>13. 4. 2023</a:t>
                      </a:r>
                      <a:endParaRPr lang="sl-SI" sz="1200" b="0" i="0" u="none" strike="noStrike" cap="none" dirty="0">
                        <a:solidFill>
                          <a:schemeClr val="tx1"/>
                        </a:solidFill>
                        <a:latin typeface="Arial"/>
                        <a:ea typeface="Arial"/>
                        <a:cs typeface="Arial"/>
                        <a:sym typeface="Arial"/>
                      </a:endParaRPr>
                    </a:p>
                  </a:txBody>
                  <a:tcPr/>
                </a:tc>
                <a:tc>
                  <a:txBody>
                    <a:bodyPr/>
                    <a:lstStyle/>
                    <a:p>
                      <a:pPr algn="ctr"/>
                      <a:r>
                        <a:rPr lang="sl-SI" sz="1200" b="0" i="0" u="none" strike="noStrike" cap="none" dirty="0" smtClean="0">
                          <a:solidFill>
                            <a:schemeClr val="tx1"/>
                          </a:solidFill>
                          <a:latin typeface="Arial"/>
                          <a:ea typeface="Arial"/>
                          <a:cs typeface="Arial"/>
                          <a:sym typeface="Arial"/>
                        </a:rPr>
                        <a:t>11. 5. 2023</a:t>
                      </a:r>
                      <a:endParaRPr lang="sl-SI" sz="1200" b="0" i="0" u="none" strike="noStrike" cap="none" dirty="0">
                        <a:solidFill>
                          <a:schemeClr val="tx1"/>
                        </a:solidFill>
                        <a:latin typeface="Arial"/>
                        <a:ea typeface="Arial"/>
                        <a:cs typeface="Arial"/>
                        <a:sym typeface="Arial"/>
                      </a:endParaRPr>
                    </a:p>
                  </a:txBody>
                  <a:tcPr/>
                </a:tc>
                <a:extLst>
                  <a:ext uri="{0D108BD9-81ED-4DB2-BD59-A6C34878D82A}">
                    <a16:rowId xmlns:a16="http://schemas.microsoft.com/office/drawing/2014/main" val="173742087"/>
                  </a:ext>
                </a:extLst>
              </a:tr>
            </a:tbl>
          </a:graphicData>
        </a:graphic>
      </p:graphicFrame>
      <p:sp>
        <p:nvSpPr>
          <p:cNvPr id="8" name="Pravokotnik 7"/>
          <p:cNvSpPr/>
          <p:nvPr/>
        </p:nvSpPr>
        <p:spPr>
          <a:xfrm>
            <a:off x="121322" y="2843038"/>
            <a:ext cx="8931964" cy="348813"/>
          </a:xfrm>
          <a:prstGeom prst="rect">
            <a:avLst/>
          </a:prstGeom>
        </p:spPr>
        <p:txBody>
          <a:bodyPr wrap="square">
            <a:spAutoFit/>
          </a:bodyPr>
          <a:lstStyle/>
          <a:p>
            <a:pPr algn="just">
              <a:lnSpc>
                <a:spcPts val="2000"/>
              </a:lnSpc>
              <a:spcBef>
                <a:spcPts val="600"/>
              </a:spcBef>
              <a:spcAft>
                <a:spcPts val="1000"/>
              </a:spcAft>
            </a:pPr>
            <a:r>
              <a:rPr lang="sl-SI" sz="1200" b="1" dirty="0" smtClean="0">
                <a:solidFill>
                  <a:schemeClr val="tx1"/>
                </a:solidFill>
              </a:rPr>
              <a:t>Roditeljski sestanki bodo </a:t>
            </a:r>
            <a:r>
              <a:rPr lang="sl-SI" sz="1200" dirty="0" smtClean="0">
                <a:solidFill>
                  <a:schemeClr val="tx1"/>
                </a:solidFill>
              </a:rPr>
              <a:t>organizirani </a:t>
            </a:r>
            <a:r>
              <a:rPr lang="sl-SI" sz="1200" b="1" dirty="0" smtClean="0">
                <a:solidFill>
                  <a:schemeClr val="tx1"/>
                </a:solidFill>
              </a:rPr>
              <a:t>najmanj trije</a:t>
            </a:r>
            <a:r>
              <a:rPr lang="sl-SI" sz="1200" dirty="0" smtClean="0">
                <a:solidFill>
                  <a:schemeClr val="tx1"/>
                </a:solidFill>
              </a:rPr>
              <a:t>: septembra, februarja in ob koncu šolskega leta. </a:t>
            </a:r>
            <a:endParaRPr lang="sl-SI" sz="1200" dirty="0">
              <a:solidFill>
                <a:schemeClr val="tx1"/>
              </a:solidFill>
            </a:endParaRPr>
          </a:p>
        </p:txBody>
      </p:sp>
    </p:spTree>
    <p:extLst>
      <p:ext uri="{BB962C8B-B14F-4D97-AF65-F5344CB8AC3E}">
        <p14:creationId xmlns:p14="http://schemas.microsoft.com/office/powerpoint/2010/main" val="356984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txBox="1">
            <a:spLocks/>
          </p:cNvSpPr>
          <p:nvPr/>
        </p:nvSpPr>
        <p:spPr>
          <a:xfrm>
            <a:off x="121322" y="126998"/>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Pot reševanja problemov </a:t>
            </a:r>
            <a:endParaRPr lang="sl-SI" sz="1800" dirty="0">
              <a:solidFill>
                <a:schemeClr val="tx1"/>
              </a:solidFill>
              <a:latin typeface="+mj-lt"/>
            </a:endParaRPr>
          </a:p>
        </p:txBody>
      </p:sp>
      <p:sp>
        <p:nvSpPr>
          <p:cNvPr id="6" name="Pravokotnik 5"/>
          <p:cNvSpPr/>
          <p:nvPr/>
        </p:nvSpPr>
        <p:spPr>
          <a:xfrm>
            <a:off x="48491" y="888254"/>
            <a:ext cx="9095509" cy="907941"/>
          </a:xfrm>
          <a:prstGeom prst="rect">
            <a:avLst/>
          </a:prstGeom>
        </p:spPr>
        <p:txBody>
          <a:bodyPr wrap="square">
            <a:spAutoFit/>
          </a:bodyPr>
          <a:lstStyle/>
          <a:p>
            <a:pPr marL="0" indent="0" algn="ctr" eaLnBrk="1" hangingPunct="1">
              <a:buFontTx/>
              <a:buNone/>
              <a:defRPr/>
            </a:pPr>
            <a:endParaRPr lang="sl-SI" altLang="zh-CN" sz="1600" dirty="0">
              <a:solidFill>
                <a:srgbClr val="002060"/>
              </a:solidFill>
              <a:latin typeface="Tahoma" panose="020B0604030504040204" pitchFamily="34" charset="0"/>
              <a:cs typeface="Tahoma" panose="020B0604030504040204" pitchFamily="34" charset="0"/>
            </a:endParaRPr>
          </a:p>
          <a:p>
            <a:pPr marL="0" indent="0" algn="ctr" eaLnBrk="1" hangingPunct="1">
              <a:buFontTx/>
              <a:buNone/>
              <a:defRPr/>
            </a:pPr>
            <a:r>
              <a:rPr lang="sl-SI" altLang="zh-CN" sz="1600" b="1" dirty="0">
                <a:solidFill>
                  <a:srgbClr val="002060"/>
                </a:solidFill>
                <a:latin typeface="Tahoma" panose="020B0604030504040204" pitchFamily="34" charset="0"/>
                <a:cs typeface="Tahoma" panose="020B0604030504040204" pitchFamily="34" charset="0"/>
              </a:rPr>
              <a:t>učitelj, kjer je problem nastal – </a:t>
            </a:r>
            <a:r>
              <a:rPr lang="sl-SI" altLang="zh-CN" sz="1600" b="1" dirty="0" smtClean="0">
                <a:solidFill>
                  <a:srgbClr val="002060"/>
                </a:solidFill>
                <a:latin typeface="Tahoma" panose="020B0604030504040204" pitchFamily="34" charset="0"/>
                <a:cs typeface="Tahoma" panose="020B0604030504040204" pitchFamily="34" charset="0"/>
              </a:rPr>
              <a:t>razrednik/</a:t>
            </a:r>
            <a:r>
              <a:rPr lang="sl-SI" altLang="zh-CN" sz="1600" b="1" dirty="0" err="1" smtClean="0">
                <a:solidFill>
                  <a:srgbClr val="002060"/>
                </a:solidFill>
                <a:latin typeface="Tahoma" panose="020B0604030504040204" pitchFamily="34" charset="0"/>
                <a:cs typeface="Tahoma" panose="020B0604030504040204" pitchFamily="34" charset="0"/>
              </a:rPr>
              <a:t>sorazrednik</a:t>
            </a:r>
            <a:r>
              <a:rPr lang="sl-SI" altLang="zh-CN" sz="1600" b="1" dirty="0" smtClean="0">
                <a:solidFill>
                  <a:srgbClr val="002060"/>
                </a:solidFill>
                <a:latin typeface="Tahoma" panose="020B0604030504040204" pitchFamily="34" charset="0"/>
                <a:cs typeface="Tahoma" panose="020B0604030504040204" pitchFamily="34" charset="0"/>
              </a:rPr>
              <a:t> </a:t>
            </a:r>
            <a:r>
              <a:rPr lang="sl-SI" altLang="zh-CN" sz="1600" b="1" dirty="0">
                <a:solidFill>
                  <a:srgbClr val="002060"/>
                </a:solidFill>
                <a:latin typeface="Tahoma" panose="020B0604030504040204" pitchFamily="34" charset="0"/>
                <a:cs typeface="Tahoma" panose="020B0604030504040204" pitchFamily="34" charset="0"/>
              </a:rPr>
              <a:t>-  svetovalna služba - vodstvo </a:t>
            </a:r>
          </a:p>
          <a:p>
            <a:pPr algn="just">
              <a:spcBef>
                <a:spcPts val="600"/>
              </a:spcBef>
              <a:spcAft>
                <a:spcPts val="1000"/>
              </a:spcAft>
            </a:pPr>
            <a:endParaRPr lang="sl-SI" sz="1600" b="1" dirty="0">
              <a:solidFill>
                <a:srgbClr val="002060"/>
              </a:solidFill>
            </a:endParaRPr>
          </a:p>
        </p:txBody>
      </p:sp>
      <p:pic>
        <p:nvPicPr>
          <p:cNvPr id="5122" name="Picture 2" descr="174 Parents Night Out Illustrations &amp;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837" y="2258291"/>
            <a:ext cx="3932622" cy="288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776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txBox="1">
            <a:spLocks/>
          </p:cNvSpPr>
          <p:nvPr/>
        </p:nvSpPr>
        <p:spPr>
          <a:xfrm>
            <a:off x="336137" y="92199"/>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Predmetnik </a:t>
            </a:r>
          </a:p>
          <a:p>
            <a:r>
              <a:rPr lang="sl-SI" sz="1800" dirty="0" smtClean="0">
                <a:solidFill>
                  <a:schemeClr val="tx1"/>
                </a:solidFill>
                <a:latin typeface="+mj-lt"/>
              </a:rPr>
              <a:t>osnovne šole </a:t>
            </a:r>
            <a:endParaRPr lang="sl-SI" sz="1800" dirty="0">
              <a:solidFill>
                <a:schemeClr val="tx1"/>
              </a:solidFill>
              <a:latin typeface="+mj-lt"/>
            </a:endParaRPr>
          </a:p>
        </p:txBody>
      </p:sp>
      <p:graphicFrame>
        <p:nvGraphicFramePr>
          <p:cNvPr id="3" name="Tabela 2"/>
          <p:cNvGraphicFramePr>
            <a:graphicFrameLocks noGrp="1"/>
          </p:cNvGraphicFramePr>
          <p:nvPr>
            <p:extLst>
              <p:ext uri="{D42A27DB-BD31-4B8C-83A1-F6EECF244321}">
                <p14:modId xmlns:p14="http://schemas.microsoft.com/office/powerpoint/2010/main" val="4045203622"/>
              </p:ext>
            </p:extLst>
          </p:nvPr>
        </p:nvGraphicFramePr>
        <p:xfrm>
          <a:off x="2569030" y="92199"/>
          <a:ext cx="6502398" cy="4804669"/>
        </p:xfrm>
        <a:graphic>
          <a:graphicData uri="http://schemas.openxmlformats.org/drawingml/2006/table">
            <a:tbl>
              <a:tblPr firstRow="1" bandRow="1">
                <a:tableStyleId>{165A5818-91DA-4400-851C-00DBC44C59E1}</a:tableStyleId>
              </a:tblPr>
              <a:tblGrid>
                <a:gridCol w="2160193">
                  <a:extLst>
                    <a:ext uri="{9D8B030D-6E8A-4147-A177-3AD203B41FA5}">
                      <a16:colId xmlns:a16="http://schemas.microsoft.com/office/drawing/2014/main" val="73783467"/>
                    </a:ext>
                  </a:extLst>
                </a:gridCol>
                <a:gridCol w="385489">
                  <a:extLst>
                    <a:ext uri="{9D8B030D-6E8A-4147-A177-3AD203B41FA5}">
                      <a16:colId xmlns:a16="http://schemas.microsoft.com/office/drawing/2014/main" val="2428973934"/>
                    </a:ext>
                  </a:extLst>
                </a:gridCol>
                <a:gridCol w="392762">
                  <a:extLst>
                    <a:ext uri="{9D8B030D-6E8A-4147-A177-3AD203B41FA5}">
                      <a16:colId xmlns:a16="http://schemas.microsoft.com/office/drawing/2014/main" val="1539794422"/>
                    </a:ext>
                  </a:extLst>
                </a:gridCol>
                <a:gridCol w="437947">
                  <a:extLst>
                    <a:ext uri="{9D8B030D-6E8A-4147-A177-3AD203B41FA5}">
                      <a16:colId xmlns:a16="http://schemas.microsoft.com/office/drawing/2014/main" val="3843487607"/>
                    </a:ext>
                  </a:extLst>
                </a:gridCol>
                <a:gridCol w="462832">
                  <a:extLst>
                    <a:ext uri="{9D8B030D-6E8A-4147-A177-3AD203B41FA5}">
                      <a16:colId xmlns:a16="http://schemas.microsoft.com/office/drawing/2014/main" val="1396359573"/>
                    </a:ext>
                  </a:extLst>
                </a:gridCol>
                <a:gridCol w="470417">
                  <a:extLst>
                    <a:ext uri="{9D8B030D-6E8A-4147-A177-3AD203B41FA5}">
                      <a16:colId xmlns:a16="http://schemas.microsoft.com/office/drawing/2014/main" val="4001381661"/>
                    </a:ext>
                  </a:extLst>
                </a:gridCol>
                <a:gridCol w="432482">
                  <a:extLst>
                    <a:ext uri="{9D8B030D-6E8A-4147-A177-3AD203B41FA5}">
                      <a16:colId xmlns:a16="http://schemas.microsoft.com/office/drawing/2014/main" val="3213318782"/>
                    </a:ext>
                  </a:extLst>
                </a:gridCol>
                <a:gridCol w="493180">
                  <a:extLst>
                    <a:ext uri="{9D8B030D-6E8A-4147-A177-3AD203B41FA5}">
                      <a16:colId xmlns:a16="http://schemas.microsoft.com/office/drawing/2014/main" val="2049541653"/>
                    </a:ext>
                  </a:extLst>
                </a:gridCol>
                <a:gridCol w="641865">
                  <a:extLst>
                    <a:ext uri="{9D8B030D-6E8A-4147-A177-3AD203B41FA5}">
                      <a16:colId xmlns:a16="http://schemas.microsoft.com/office/drawing/2014/main" val="2182809856"/>
                    </a:ext>
                  </a:extLst>
                </a:gridCol>
                <a:gridCol w="625231">
                  <a:extLst>
                    <a:ext uri="{9D8B030D-6E8A-4147-A177-3AD203B41FA5}">
                      <a16:colId xmlns:a16="http://schemas.microsoft.com/office/drawing/2014/main" val="861369777"/>
                    </a:ext>
                  </a:extLst>
                </a:gridCol>
              </a:tblGrid>
              <a:tr h="260101">
                <a:tc>
                  <a:txBody>
                    <a:bodyPr/>
                    <a:lstStyle/>
                    <a:p>
                      <a:r>
                        <a:rPr lang="sl-SI" sz="820" b="1" dirty="0" smtClean="0">
                          <a:solidFill>
                            <a:schemeClr val="tx1"/>
                          </a:solidFill>
                        </a:rPr>
                        <a:t>predmet</a:t>
                      </a:r>
                      <a:endParaRPr lang="sl-SI" sz="820" b="1" dirty="0">
                        <a:solidFill>
                          <a:schemeClr val="tx1"/>
                        </a:solidFill>
                      </a:endParaRPr>
                    </a:p>
                  </a:txBody>
                  <a:tcPr/>
                </a:tc>
                <a:tc>
                  <a:txBody>
                    <a:bodyPr/>
                    <a:lstStyle/>
                    <a:p>
                      <a:r>
                        <a:rPr lang="sl-SI" sz="820" b="1" dirty="0" smtClean="0">
                          <a:solidFill>
                            <a:schemeClr val="tx1"/>
                          </a:solidFill>
                        </a:rPr>
                        <a:t>1. r.</a:t>
                      </a:r>
                      <a:endParaRPr lang="sl-SI" sz="820" b="1" dirty="0">
                        <a:solidFill>
                          <a:schemeClr val="tx1"/>
                        </a:solidFill>
                      </a:endParaRPr>
                    </a:p>
                  </a:txBody>
                  <a:tcPr/>
                </a:tc>
                <a:tc>
                  <a:txBody>
                    <a:bodyPr/>
                    <a:lstStyle/>
                    <a:p>
                      <a:r>
                        <a:rPr lang="sl-SI" sz="820" b="1" dirty="0" smtClean="0">
                          <a:solidFill>
                            <a:schemeClr val="tx1"/>
                          </a:solidFill>
                        </a:rPr>
                        <a:t>2. r.</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3. r.</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4. r.</a:t>
                      </a:r>
                      <a:endParaRPr lang="sl-SI" sz="820" b="1" dirty="0">
                        <a:solidFill>
                          <a:schemeClr val="tx1"/>
                        </a:solidFill>
                      </a:endParaRPr>
                    </a:p>
                  </a:txBody>
                  <a:tcPr/>
                </a:tc>
                <a:tc>
                  <a:txBody>
                    <a:bodyPr/>
                    <a:lstStyle/>
                    <a:p>
                      <a:r>
                        <a:rPr lang="sl-SI" sz="820" b="1" dirty="0" smtClean="0">
                          <a:solidFill>
                            <a:schemeClr val="tx1"/>
                          </a:solidFill>
                        </a:rPr>
                        <a:t>5. r.</a:t>
                      </a:r>
                      <a:endParaRPr lang="sl-SI" sz="820" b="1" dirty="0">
                        <a:solidFill>
                          <a:schemeClr val="tx1"/>
                        </a:solidFill>
                      </a:endParaRPr>
                    </a:p>
                  </a:txBody>
                  <a:tcPr/>
                </a:tc>
                <a:tc>
                  <a:txBody>
                    <a:bodyPr/>
                    <a:lstStyle/>
                    <a:p>
                      <a:r>
                        <a:rPr lang="sl-SI" sz="820" b="1" dirty="0" smtClean="0">
                          <a:solidFill>
                            <a:schemeClr val="tx1"/>
                          </a:solidFill>
                        </a:rPr>
                        <a:t>6. r.</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7. r.</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8. r.</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9. r. </a:t>
                      </a:r>
                      <a:endParaRPr lang="sl-SI" sz="820" b="1" dirty="0">
                        <a:solidFill>
                          <a:schemeClr val="tx1"/>
                        </a:solidFill>
                      </a:endParaRPr>
                    </a:p>
                  </a:txBody>
                  <a:tcPr/>
                </a:tc>
                <a:extLst>
                  <a:ext uri="{0D108BD9-81ED-4DB2-BD59-A6C34878D82A}">
                    <a16:rowId xmlns:a16="http://schemas.microsoft.com/office/drawing/2014/main" val="3454168512"/>
                  </a:ext>
                </a:extLst>
              </a:tr>
              <a:tr h="186803">
                <a:tc>
                  <a:txBody>
                    <a:bodyPr/>
                    <a:lstStyle/>
                    <a:p>
                      <a:r>
                        <a:rPr lang="sl-SI" sz="820" dirty="0" smtClean="0">
                          <a:solidFill>
                            <a:schemeClr val="tx1"/>
                          </a:solidFill>
                        </a:rPr>
                        <a:t>slovenščina</a:t>
                      </a:r>
                      <a:endParaRPr lang="sl-SI" sz="820" dirty="0">
                        <a:solidFill>
                          <a:schemeClr val="tx1"/>
                        </a:solidFill>
                      </a:endParaRPr>
                    </a:p>
                  </a:txBody>
                  <a:tcPr/>
                </a:tc>
                <a:tc>
                  <a:txBody>
                    <a:bodyPr/>
                    <a:lstStyle/>
                    <a:p>
                      <a:r>
                        <a:rPr lang="sl-SI" sz="820" dirty="0" smtClean="0">
                          <a:solidFill>
                            <a:schemeClr val="tx1"/>
                          </a:solidFill>
                        </a:rPr>
                        <a:t>6</a:t>
                      </a:r>
                      <a:endParaRPr lang="sl-SI" sz="820" dirty="0">
                        <a:solidFill>
                          <a:schemeClr val="tx1"/>
                        </a:solidFill>
                      </a:endParaRPr>
                    </a:p>
                  </a:txBody>
                  <a:tcPr/>
                </a:tc>
                <a:tc>
                  <a:txBody>
                    <a:bodyPr/>
                    <a:lstStyle/>
                    <a:p>
                      <a:r>
                        <a:rPr lang="sl-SI" sz="820" dirty="0" smtClean="0">
                          <a:solidFill>
                            <a:schemeClr val="tx1"/>
                          </a:solidFill>
                        </a:rPr>
                        <a:t>7</a:t>
                      </a:r>
                      <a:endParaRPr lang="sl-SI" sz="820" dirty="0">
                        <a:solidFill>
                          <a:schemeClr val="tx1"/>
                        </a:solidFill>
                      </a:endParaRPr>
                    </a:p>
                  </a:txBody>
                  <a:tcPr/>
                </a:tc>
                <a:tc>
                  <a:txBody>
                    <a:bodyPr/>
                    <a:lstStyle/>
                    <a:p>
                      <a:r>
                        <a:rPr lang="sl-SI" sz="820" dirty="0" smtClean="0">
                          <a:solidFill>
                            <a:schemeClr val="tx1"/>
                          </a:solidFill>
                        </a:rPr>
                        <a:t>7</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3,5</a:t>
                      </a:r>
                      <a:endParaRPr lang="sl-SI" sz="820" dirty="0">
                        <a:solidFill>
                          <a:schemeClr val="tx1"/>
                        </a:solidFill>
                      </a:endParaRPr>
                    </a:p>
                  </a:txBody>
                  <a:tcPr/>
                </a:tc>
                <a:tc>
                  <a:txBody>
                    <a:bodyPr/>
                    <a:lstStyle/>
                    <a:p>
                      <a:r>
                        <a:rPr lang="sl-SI" sz="820" dirty="0" smtClean="0">
                          <a:solidFill>
                            <a:schemeClr val="tx1"/>
                          </a:solidFill>
                        </a:rPr>
                        <a:t>4,5</a:t>
                      </a:r>
                      <a:endParaRPr lang="sl-SI" sz="820" dirty="0">
                        <a:solidFill>
                          <a:schemeClr val="tx1"/>
                        </a:solidFill>
                      </a:endParaRPr>
                    </a:p>
                  </a:txBody>
                  <a:tcPr/>
                </a:tc>
                <a:extLst>
                  <a:ext uri="{0D108BD9-81ED-4DB2-BD59-A6C34878D82A}">
                    <a16:rowId xmlns:a16="http://schemas.microsoft.com/office/drawing/2014/main" val="3862923080"/>
                  </a:ext>
                </a:extLst>
              </a:tr>
              <a:tr h="183175">
                <a:tc>
                  <a:txBody>
                    <a:bodyPr/>
                    <a:lstStyle/>
                    <a:p>
                      <a:r>
                        <a:rPr lang="sl-SI" sz="820" dirty="0" smtClean="0">
                          <a:solidFill>
                            <a:schemeClr val="tx1"/>
                          </a:solidFill>
                        </a:rPr>
                        <a:t>matematika</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extLst>
                  <a:ext uri="{0D108BD9-81ED-4DB2-BD59-A6C34878D82A}">
                    <a16:rowId xmlns:a16="http://schemas.microsoft.com/office/drawing/2014/main" val="1787320136"/>
                  </a:ext>
                </a:extLst>
              </a:tr>
              <a:tr h="183175">
                <a:tc>
                  <a:txBody>
                    <a:bodyPr/>
                    <a:lstStyle/>
                    <a:p>
                      <a:r>
                        <a:rPr lang="sl-SI" sz="820" dirty="0" smtClean="0">
                          <a:solidFill>
                            <a:schemeClr val="tx1"/>
                          </a:solidFill>
                        </a:rPr>
                        <a:t>angleščina</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extLst>
                  <a:ext uri="{0D108BD9-81ED-4DB2-BD59-A6C34878D82A}">
                    <a16:rowId xmlns:a16="http://schemas.microsoft.com/office/drawing/2014/main" val="411567922"/>
                  </a:ext>
                </a:extLst>
              </a:tr>
              <a:tr h="183175">
                <a:tc>
                  <a:txBody>
                    <a:bodyPr/>
                    <a:lstStyle/>
                    <a:p>
                      <a:r>
                        <a:rPr lang="sl-SI" sz="820" dirty="0" smtClean="0">
                          <a:solidFill>
                            <a:schemeClr val="tx1"/>
                          </a:solidFill>
                        </a:rPr>
                        <a:t>likovna umetnost</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extLst>
                  <a:ext uri="{0D108BD9-81ED-4DB2-BD59-A6C34878D82A}">
                    <a16:rowId xmlns:a16="http://schemas.microsoft.com/office/drawing/2014/main" val="630292302"/>
                  </a:ext>
                </a:extLst>
              </a:tr>
              <a:tr h="183175">
                <a:tc>
                  <a:txBody>
                    <a:bodyPr/>
                    <a:lstStyle/>
                    <a:p>
                      <a:r>
                        <a:rPr lang="sl-SI" sz="820" dirty="0" smtClean="0">
                          <a:solidFill>
                            <a:schemeClr val="tx1"/>
                          </a:solidFill>
                        </a:rPr>
                        <a:t>glasbena umetnost</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1,5</a:t>
                      </a:r>
                      <a:endParaRPr lang="sl-SI" sz="820" dirty="0">
                        <a:solidFill>
                          <a:schemeClr val="tx1"/>
                        </a:solidFill>
                      </a:endParaRPr>
                    </a:p>
                  </a:txBody>
                  <a:tcPr/>
                </a:tc>
                <a:tc>
                  <a:txBody>
                    <a:bodyPr/>
                    <a:lstStyle/>
                    <a:p>
                      <a:r>
                        <a:rPr lang="sl-SI" sz="820" dirty="0" smtClean="0">
                          <a:solidFill>
                            <a:schemeClr val="tx1"/>
                          </a:solidFill>
                        </a:rPr>
                        <a:t>1,5</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extLst>
                  <a:ext uri="{0D108BD9-81ED-4DB2-BD59-A6C34878D82A}">
                    <a16:rowId xmlns:a16="http://schemas.microsoft.com/office/drawing/2014/main" val="395423741"/>
                  </a:ext>
                </a:extLst>
              </a:tr>
              <a:tr h="183175">
                <a:tc>
                  <a:txBody>
                    <a:bodyPr/>
                    <a:lstStyle/>
                    <a:p>
                      <a:r>
                        <a:rPr lang="sl-SI" sz="820" dirty="0" smtClean="0">
                          <a:solidFill>
                            <a:schemeClr val="tx1"/>
                          </a:solidFill>
                        </a:rPr>
                        <a:t>spoznavanje okolja</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extLst>
                  <a:ext uri="{0D108BD9-81ED-4DB2-BD59-A6C34878D82A}">
                    <a16:rowId xmlns:a16="http://schemas.microsoft.com/office/drawing/2014/main" val="1377713197"/>
                  </a:ext>
                </a:extLst>
              </a:tr>
              <a:tr h="183175">
                <a:tc>
                  <a:txBody>
                    <a:bodyPr/>
                    <a:lstStyle/>
                    <a:p>
                      <a:r>
                        <a:rPr lang="sl-SI" sz="820" dirty="0" smtClean="0">
                          <a:solidFill>
                            <a:schemeClr val="tx1"/>
                          </a:solidFill>
                        </a:rPr>
                        <a:t>družba</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extLst>
                  <a:ext uri="{0D108BD9-81ED-4DB2-BD59-A6C34878D82A}">
                    <a16:rowId xmlns:a16="http://schemas.microsoft.com/office/drawing/2014/main" val="2615254489"/>
                  </a:ext>
                </a:extLst>
              </a:tr>
              <a:tr h="183175">
                <a:tc>
                  <a:txBody>
                    <a:bodyPr/>
                    <a:lstStyle/>
                    <a:p>
                      <a:r>
                        <a:rPr lang="sl-SI" sz="820" dirty="0" smtClean="0">
                          <a:solidFill>
                            <a:schemeClr val="tx1"/>
                          </a:solidFill>
                        </a:rPr>
                        <a:t>geografija</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1,5</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extLst>
                  <a:ext uri="{0D108BD9-81ED-4DB2-BD59-A6C34878D82A}">
                    <a16:rowId xmlns:a16="http://schemas.microsoft.com/office/drawing/2014/main" val="3199012477"/>
                  </a:ext>
                </a:extLst>
              </a:tr>
              <a:tr h="183175">
                <a:tc>
                  <a:txBody>
                    <a:bodyPr/>
                    <a:lstStyle/>
                    <a:p>
                      <a:r>
                        <a:rPr lang="sl-SI" sz="820" dirty="0" smtClean="0">
                          <a:solidFill>
                            <a:schemeClr val="tx1"/>
                          </a:solidFill>
                        </a:rPr>
                        <a:t>zgodovina</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extLst>
                  <a:ext uri="{0D108BD9-81ED-4DB2-BD59-A6C34878D82A}">
                    <a16:rowId xmlns:a16="http://schemas.microsoft.com/office/drawing/2014/main" val="1928369184"/>
                  </a:ext>
                </a:extLst>
              </a:tr>
              <a:tr h="183175">
                <a:tc>
                  <a:txBody>
                    <a:bodyPr/>
                    <a:lstStyle/>
                    <a:p>
                      <a:r>
                        <a:rPr lang="sl-SI" sz="820" dirty="0" smtClean="0">
                          <a:solidFill>
                            <a:schemeClr val="tx1"/>
                          </a:solidFill>
                        </a:rPr>
                        <a:t>domovinska</a:t>
                      </a:r>
                      <a:r>
                        <a:rPr lang="sl-SI" sz="820" baseline="0" dirty="0" smtClean="0">
                          <a:solidFill>
                            <a:schemeClr val="tx1"/>
                          </a:solidFill>
                        </a:rPr>
                        <a:t> in državljanska kultura in etika</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endParaRPr lang="sl-SI" sz="820" dirty="0">
                        <a:solidFill>
                          <a:schemeClr val="tx1"/>
                        </a:solidFill>
                      </a:endParaRPr>
                    </a:p>
                  </a:txBody>
                  <a:tcPr/>
                </a:tc>
                <a:extLst>
                  <a:ext uri="{0D108BD9-81ED-4DB2-BD59-A6C34878D82A}">
                    <a16:rowId xmlns:a16="http://schemas.microsoft.com/office/drawing/2014/main" val="1617160127"/>
                  </a:ext>
                </a:extLst>
              </a:tr>
              <a:tr h="183175">
                <a:tc>
                  <a:txBody>
                    <a:bodyPr/>
                    <a:lstStyle/>
                    <a:p>
                      <a:r>
                        <a:rPr lang="sl-SI" sz="820" dirty="0" smtClean="0">
                          <a:solidFill>
                            <a:schemeClr val="tx1"/>
                          </a:solidFill>
                        </a:rPr>
                        <a:t>naravoslovje </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extLst>
                  <a:ext uri="{0D108BD9-81ED-4DB2-BD59-A6C34878D82A}">
                    <a16:rowId xmlns:a16="http://schemas.microsoft.com/office/drawing/2014/main" val="1214266041"/>
                  </a:ext>
                </a:extLst>
              </a:tr>
              <a:tr h="183175">
                <a:tc>
                  <a:txBody>
                    <a:bodyPr/>
                    <a:lstStyle/>
                    <a:p>
                      <a:r>
                        <a:rPr lang="sl-SI" sz="820" dirty="0" smtClean="0">
                          <a:solidFill>
                            <a:schemeClr val="tx1"/>
                          </a:solidFill>
                        </a:rPr>
                        <a:t>naravoslovje in tehnika</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extLst>
                  <a:ext uri="{0D108BD9-81ED-4DB2-BD59-A6C34878D82A}">
                    <a16:rowId xmlns:a16="http://schemas.microsoft.com/office/drawing/2014/main" val="1840865204"/>
                  </a:ext>
                </a:extLst>
              </a:tr>
              <a:tr h="183175">
                <a:tc>
                  <a:txBody>
                    <a:bodyPr/>
                    <a:lstStyle/>
                    <a:p>
                      <a:r>
                        <a:rPr lang="sl-SI" sz="820" dirty="0" smtClean="0">
                          <a:solidFill>
                            <a:schemeClr val="tx1"/>
                          </a:solidFill>
                        </a:rPr>
                        <a:t>fizika</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extLst>
                  <a:ext uri="{0D108BD9-81ED-4DB2-BD59-A6C34878D82A}">
                    <a16:rowId xmlns:a16="http://schemas.microsoft.com/office/drawing/2014/main" val="943936003"/>
                  </a:ext>
                </a:extLst>
              </a:tr>
              <a:tr h="183175">
                <a:tc>
                  <a:txBody>
                    <a:bodyPr/>
                    <a:lstStyle/>
                    <a:p>
                      <a:r>
                        <a:rPr lang="sl-SI" sz="820" dirty="0" smtClean="0">
                          <a:solidFill>
                            <a:schemeClr val="tx1"/>
                          </a:solidFill>
                        </a:rPr>
                        <a:t>kemija</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extLst>
                  <a:ext uri="{0D108BD9-81ED-4DB2-BD59-A6C34878D82A}">
                    <a16:rowId xmlns:a16="http://schemas.microsoft.com/office/drawing/2014/main" val="818585133"/>
                  </a:ext>
                </a:extLst>
              </a:tr>
              <a:tr h="183175">
                <a:tc>
                  <a:txBody>
                    <a:bodyPr/>
                    <a:lstStyle/>
                    <a:p>
                      <a:r>
                        <a:rPr lang="sl-SI" sz="820" dirty="0" smtClean="0">
                          <a:solidFill>
                            <a:schemeClr val="tx1"/>
                          </a:solidFill>
                        </a:rPr>
                        <a:t>biologija</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1,5</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extLst>
                  <a:ext uri="{0D108BD9-81ED-4DB2-BD59-A6C34878D82A}">
                    <a16:rowId xmlns:a16="http://schemas.microsoft.com/office/drawing/2014/main" val="2179333298"/>
                  </a:ext>
                </a:extLst>
              </a:tr>
              <a:tr h="183175">
                <a:tc>
                  <a:txBody>
                    <a:bodyPr/>
                    <a:lstStyle/>
                    <a:p>
                      <a:r>
                        <a:rPr lang="sl-SI" sz="820" dirty="0" smtClean="0">
                          <a:solidFill>
                            <a:schemeClr val="tx1"/>
                          </a:solidFill>
                        </a:rPr>
                        <a:t>tehnika in tehnologija</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endParaRPr lang="sl-SI" sz="820" dirty="0">
                        <a:solidFill>
                          <a:schemeClr val="tx1"/>
                        </a:solidFill>
                      </a:endParaRPr>
                    </a:p>
                  </a:txBody>
                  <a:tcPr/>
                </a:tc>
                <a:extLst>
                  <a:ext uri="{0D108BD9-81ED-4DB2-BD59-A6C34878D82A}">
                    <a16:rowId xmlns:a16="http://schemas.microsoft.com/office/drawing/2014/main" val="3549753637"/>
                  </a:ext>
                </a:extLst>
              </a:tr>
              <a:tr h="183175">
                <a:tc>
                  <a:txBody>
                    <a:bodyPr/>
                    <a:lstStyle/>
                    <a:p>
                      <a:r>
                        <a:rPr lang="sl-SI" sz="820" dirty="0" smtClean="0">
                          <a:solidFill>
                            <a:schemeClr val="tx1"/>
                          </a:solidFill>
                        </a:rPr>
                        <a:t>gospodinjstvo</a:t>
                      </a:r>
                      <a:r>
                        <a:rPr lang="sl-SI" sz="820" baseline="0" dirty="0" smtClean="0">
                          <a:solidFill>
                            <a:schemeClr val="tx1"/>
                          </a:solidFill>
                        </a:rPr>
                        <a:t> </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1,5</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extLst>
                  <a:ext uri="{0D108BD9-81ED-4DB2-BD59-A6C34878D82A}">
                    <a16:rowId xmlns:a16="http://schemas.microsoft.com/office/drawing/2014/main" val="1947501823"/>
                  </a:ext>
                </a:extLst>
              </a:tr>
              <a:tr h="183175">
                <a:tc>
                  <a:txBody>
                    <a:bodyPr/>
                    <a:lstStyle/>
                    <a:p>
                      <a:r>
                        <a:rPr lang="sl-SI" sz="820" dirty="0" smtClean="0">
                          <a:solidFill>
                            <a:schemeClr val="tx1"/>
                          </a:solidFill>
                        </a:rPr>
                        <a:t>šport</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extLst>
                  <a:ext uri="{0D108BD9-81ED-4DB2-BD59-A6C34878D82A}">
                    <a16:rowId xmlns:a16="http://schemas.microsoft.com/office/drawing/2014/main" val="2336742301"/>
                  </a:ext>
                </a:extLst>
              </a:tr>
              <a:tr h="183175">
                <a:tc>
                  <a:txBody>
                    <a:bodyPr/>
                    <a:lstStyle/>
                    <a:p>
                      <a:r>
                        <a:rPr lang="sl-SI" sz="820" dirty="0" smtClean="0">
                          <a:solidFill>
                            <a:schemeClr val="tx1"/>
                          </a:solidFill>
                        </a:rPr>
                        <a:t>izbirni predmeti</a:t>
                      </a:r>
                      <a:r>
                        <a:rPr lang="sl-SI" sz="820" baseline="0" dirty="0" smtClean="0">
                          <a:solidFill>
                            <a:schemeClr val="tx1"/>
                          </a:solidFill>
                        </a:rPr>
                        <a:t> </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2/3</a:t>
                      </a:r>
                      <a:endParaRPr lang="sl-SI" sz="820" dirty="0">
                        <a:solidFill>
                          <a:schemeClr val="tx1"/>
                        </a:solidFill>
                      </a:endParaRPr>
                    </a:p>
                  </a:txBody>
                  <a:tcPr/>
                </a:tc>
                <a:tc>
                  <a:txBody>
                    <a:bodyPr/>
                    <a:lstStyle/>
                    <a:p>
                      <a:r>
                        <a:rPr lang="sl-SI" sz="820" dirty="0" smtClean="0">
                          <a:solidFill>
                            <a:schemeClr val="tx1"/>
                          </a:solidFill>
                        </a:rPr>
                        <a:t>2/3</a:t>
                      </a:r>
                      <a:endParaRPr lang="sl-SI" sz="820" dirty="0">
                        <a:solidFill>
                          <a:schemeClr val="tx1"/>
                        </a:solidFill>
                      </a:endParaRPr>
                    </a:p>
                  </a:txBody>
                  <a:tcPr/>
                </a:tc>
                <a:tc>
                  <a:txBody>
                    <a:bodyPr/>
                    <a:lstStyle/>
                    <a:p>
                      <a:r>
                        <a:rPr lang="sl-SI" sz="820" dirty="0" smtClean="0">
                          <a:solidFill>
                            <a:schemeClr val="tx1"/>
                          </a:solidFill>
                        </a:rPr>
                        <a:t>2/3</a:t>
                      </a:r>
                      <a:endParaRPr lang="sl-SI" sz="820" dirty="0">
                        <a:solidFill>
                          <a:schemeClr val="tx1"/>
                        </a:solidFill>
                      </a:endParaRPr>
                    </a:p>
                  </a:txBody>
                  <a:tcPr/>
                </a:tc>
                <a:extLst>
                  <a:ext uri="{0D108BD9-81ED-4DB2-BD59-A6C34878D82A}">
                    <a16:rowId xmlns:a16="http://schemas.microsoft.com/office/drawing/2014/main" val="3580565595"/>
                  </a:ext>
                </a:extLst>
              </a:tr>
              <a:tr h="1831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tedensko</a:t>
                      </a:r>
                      <a:r>
                        <a:rPr lang="sl-SI" sz="820" b="1" baseline="0" dirty="0" smtClean="0">
                          <a:solidFill>
                            <a:schemeClr val="tx1"/>
                          </a:solidFill>
                        </a:rPr>
                        <a:t> število ur pouka</a:t>
                      </a:r>
                      <a:endParaRPr lang="sl-SI" sz="820" dirty="0">
                        <a:solidFill>
                          <a:schemeClr val="tx1"/>
                        </a:solidFill>
                      </a:endParaRPr>
                    </a:p>
                  </a:txBody>
                  <a:tcPr/>
                </a:tc>
                <a:tc>
                  <a:txBody>
                    <a:bodyPr/>
                    <a:lstStyle/>
                    <a:p>
                      <a:r>
                        <a:rPr lang="sl-SI" sz="820" b="1" dirty="0" smtClean="0">
                          <a:solidFill>
                            <a:schemeClr val="tx1"/>
                          </a:solidFill>
                        </a:rPr>
                        <a:t>20</a:t>
                      </a:r>
                      <a:endParaRPr lang="sl-SI" sz="820" b="1" dirty="0">
                        <a:solidFill>
                          <a:schemeClr val="tx1"/>
                        </a:solidFill>
                      </a:endParaRPr>
                    </a:p>
                  </a:txBody>
                  <a:tcPr/>
                </a:tc>
                <a:tc>
                  <a:txBody>
                    <a:bodyPr/>
                    <a:lstStyle/>
                    <a:p>
                      <a:r>
                        <a:rPr lang="sl-SI" sz="820" b="1" dirty="0" smtClean="0">
                          <a:solidFill>
                            <a:schemeClr val="tx1"/>
                          </a:solidFill>
                        </a:rPr>
                        <a:t>23</a:t>
                      </a:r>
                      <a:endParaRPr lang="sl-SI" sz="820" b="1" dirty="0">
                        <a:solidFill>
                          <a:schemeClr val="tx1"/>
                        </a:solidFill>
                      </a:endParaRPr>
                    </a:p>
                  </a:txBody>
                  <a:tcPr/>
                </a:tc>
                <a:tc>
                  <a:txBody>
                    <a:bodyPr/>
                    <a:lstStyle/>
                    <a:p>
                      <a:r>
                        <a:rPr lang="sl-SI" sz="820" b="1" dirty="0" smtClean="0">
                          <a:solidFill>
                            <a:schemeClr val="tx1"/>
                          </a:solidFill>
                        </a:rPr>
                        <a:t>24</a:t>
                      </a:r>
                      <a:endParaRPr lang="sl-SI" sz="820" b="1" dirty="0">
                        <a:solidFill>
                          <a:schemeClr val="tx1"/>
                        </a:solidFill>
                      </a:endParaRPr>
                    </a:p>
                  </a:txBody>
                  <a:tcPr/>
                </a:tc>
                <a:tc>
                  <a:txBody>
                    <a:bodyPr/>
                    <a:lstStyle/>
                    <a:p>
                      <a:r>
                        <a:rPr lang="sl-SI" sz="820" b="1" dirty="0" smtClean="0">
                          <a:solidFill>
                            <a:schemeClr val="tx1"/>
                          </a:solidFill>
                        </a:rPr>
                        <a:t>23,5</a:t>
                      </a:r>
                      <a:endParaRPr lang="sl-SI" sz="820" b="1" dirty="0">
                        <a:solidFill>
                          <a:schemeClr val="tx1"/>
                        </a:solidFill>
                      </a:endParaRPr>
                    </a:p>
                  </a:txBody>
                  <a:tcPr/>
                </a:tc>
                <a:tc>
                  <a:txBody>
                    <a:bodyPr/>
                    <a:lstStyle/>
                    <a:p>
                      <a:r>
                        <a:rPr lang="sl-SI" sz="820" b="1" dirty="0" smtClean="0">
                          <a:solidFill>
                            <a:schemeClr val="tx1"/>
                          </a:solidFill>
                        </a:rPr>
                        <a:t>25,5</a:t>
                      </a:r>
                      <a:endParaRPr lang="sl-SI" sz="820" b="1" dirty="0">
                        <a:solidFill>
                          <a:schemeClr val="tx1"/>
                        </a:solidFill>
                      </a:endParaRPr>
                    </a:p>
                  </a:txBody>
                  <a:tcPr/>
                </a:tc>
                <a:tc>
                  <a:txBody>
                    <a:bodyPr/>
                    <a:lstStyle/>
                    <a:p>
                      <a:r>
                        <a:rPr lang="sl-SI" sz="820" b="1" dirty="0" smtClean="0">
                          <a:solidFill>
                            <a:schemeClr val="tx1"/>
                          </a:solidFill>
                        </a:rPr>
                        <a:t>25,5</a:t>
                      </a:r>
                      <a:endParaRPr lang="sl-SI" sz="820" b="1" dirty="0">
                        <a:solidFill>
                          <a:schemeClr val="tx1"/>
                        </a:solidFill>
                      </a:endParaRPr>
                    </a:p>
                  </a:txBody>
                  <a:tcPr/>
                </a:tc>
                <a:tc>
                  <a:txBody>
                    <a:bodyPr/>
                    <a:lstStyle/>
                    <a:p>
                      <a:r>
                        <a:rPr lang="sl-SI" sz="820" b="1" dirty="0" smtClean="0">
                          <a:solidFill>
                            <a:schemeClr val="tx1"/>
                          </a:solidFill>
                        </a:rPr>
                        <a:t>27/28</a:t>
                      </a:r>
                      <a:endParaRPr lang="sl-SI" sz="820" b="1" dirty="0">
                        <a:solidFill>
                          <a:schemeClr val="tx1"/>
                        </a:solidFill>
                      </a:endParaRPr>
                    </a:p>
                  </a:txBody>
                  <a:tcPr/>
                </a:tc>
                <a:tc>
                  <a:txBody>
                    <a:bodyPr/>
                    <a:lstStyle/>
                    <a:p>
                      <a:r>
                        <a:rPr lang="sl-SI" sz="820" b="1" dirty="0" smtClean="0">
                          <a:solidFill>
                            <a:schemeClr val="tx1"/>
                          </a:solidFill>
                        </a:rPr>
                        <a:t>27,5/28,5</a:t>
                      </a:r>
                      <a:endParaRPr lang="sl-SI" sz="820" b="1" dirty="0">
                        <a:solidFill>
                          <a:schemeClr val="tx1"/>
                        </a:solidFill>
                      </a:endParaRPr>
                    </a:p>
                  </a:txBody>
                  <a:tcPr/>
                </a:tc>
                <a:tc>
                  <a:txBody>
                    <a:bodyPr/>
                    <a:lstStyle/>
                    <a:p>
                      <a:r>
                        <a:rPr lang="sl-SI" sz="820" b="1" dirty="0" smtClean="0">
                          <a:solidFill>
                            <a:schemeClr val="tx1"/>
                          </a:solidFill>
                        </a:rPr>
                        <a:t>27,5/28,5</a:t>
                      </a:r>
                      <a:endParaRPr lang="sl-SI" sz="820" b="1" dirty="0">
                        <a:solidFill>
                          <a:schemeClr val="tx1"/>
                        </a:solidFill>
                      </a:endParaRPr>
                    </a:p>
                  </a:txBody>
                  <a:tcPr/>
                </a:tc>
                <a:extLst>
                  <a:ext uri="{0D108BD9-81ED-4DB2-BD59-A6C34878D82A}">
                    <a16:rowId xmlns:a16="http://schemas.microsoft.com/office/drawing/2014/main" val="1446203900"/>
                  </a:ext>
                </a:extLst>
              </a:tr>
              <a:tr h="1831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število tednov pouka</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32</a:t>
                      </a:r>
                      <a:endParaRPr lang="sl-SI" sz="820" b="1" dirty="0">
                        <a:solidFill>
                          <a:schemeClr val="tx1"/>
                        </a:solidFill>
                      </a:endParaRPr>
                    </a:p>
                  </a:txBody>
                  <a:tcPr/>
                </a:tc>
                <a:extLst>
                  <a:ext uri="{0D108BD9-81ED-4DB2-BD59-A6C34878D82A}">
                    <a16:rowId xmlns:a16="http://schemas.microsoft.com/office/drawing/2014/main" val="4229826321"/>
                  </a:ext>
                </a:extLst>
              </a:tr>
            </a:tbl>
          </a:graphicData>
        </a:graphic>
      </p:graphicFrame>
    </p:spTree>
    <p:extLst>
      <p:ext uri="{BB962C8B-B14F-4D97-AF65-F5344CB8AC3E}">
        <p14:creationId xmlns:p14="http://schemas.microsoft.com/office/powerpoint/2010/main" val="3672342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txBox="1">
            <a:spLocks/>
          </p:cNvSpPr>
          <p:nvPr/>
        </p:nvSpPr>
        <p:spPr>
          <a:xfrm>
            <a:off x="435428" y="164441"/>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Predmetnik osnovne šole </a:t>
            </a:r>
            <a:endParaRPr lang="sl-SI" sz="1800" dirty="0">
              <a:solidFill>
                <a:schemeClr val="tx1"/>
              </a:solidFill>
              <a:latin typeface="+mj-lt"/>
            </a:endParaRPr>
          </a:p>
        </p:txBody>
      </p:sp>
      <p:graphicFrame>
        <p:nvGraphicFramePr>
          <p:cNvPr id="3" name="Tabela 2"/>
          <p:cNvGraphicFramePr>
            <a:graphicFrameLocks noGrp="1"/>
          </p:cNvGraphicFramePr>
          <p:nvPr>
            <p:extLst>
              <p:ext uri="{D42A27DB-BD31-4B8C-83A1-F6EECF244321}">
                <p14:modId xmlns:p14="http://schemas.microsoft.com/office/powerpoint/2010/main" val="940061806"/>
              </p:ext>
            </p:extLst>
          </p:nvPr>
        </p:nvGraphicFramePr>
        <p:xfrm>
          <a:off x="435428" y="893786"/>
          <a:ext cx="6313715" cy="3689101"/>
        </p:xfrm>
        <a:graphic>
          <a:graphicData uri="http://schemas.openxmlformats.org/drawingml/2006/table">
            <a:tbl>
              <a:tblPr firstRow="1" bandRow="1">
                <a:tableStyleId>{165A5818-91DA-4400-851C-00DBC44C59E1}</a:tableStyleId>
              </a:tblPr>
              <a:tblGrid>
                <a:gridCol w="2350257">
                  <a:extLst>
                    <a:ext uri="{9D8B030D-6E8A-4147-A177-3AD203B41FA5}">
                      <a16:colId xmlns:a16="http://schemas.microsoft.com/office/drawing/2014/main" val="73783467"/>
                    </a:ext>
                  </a:extLst>
                </a:gridCol>
                <a:gridCol w="435904">
                  <a:extLst>
                    <a:ext uri="{9D8B030D-6E8A-4147-A177-3AD203B41FA5}">
                      <a16:colId xmlns:a16="http://schemas.microsoft.com/office/drawing/2014/main" val="2428973934"/>
                    </a:ext>
                  </a:extLst>
                </a:gridCol>
                <a:gridCol w="443568">
                  <a:extLst>
                    <a:ext uri="{9D8B030D-6E8A-4147-A177-3AD203B41FA5}">
                      <a16:colId xmlns:a16="http://schemas.microsoft.com/office/drawing/2014/main" val="1539794422"/>
                    </a:ext>
                  </a:extLst>
                </a:gridCol>
                <a:gridCol w="415845">
                  <a:extLst>
                    <a:ext uri="{9D8B030D-6E8A-4147-A177-3AD203B41FA5}">
                      <a16:colId xmlns:a16="http://schemas.microsoft.com/office/drawing/2014/main" val="3843487607"/>
                    </a:ext>
                  </a:extLst>
                </a:gridCol>
                <a:gridCol w="454250">
                  <a:extLst>
                    <a:ext uri="{9D8B030D-6E8A-4147-A177-3AD203B41FA5}">
                      <a16:colId xmlns:a16="http://schemas.microsoft.com/office/drawing/2014/main" val="1396359573"/>
                    </a:ext>
                  </a:extLst>
                </a:gridCol>
                <a:gridCol w="453677">
                  <a:extLst>
                    <a:ext uri="{9D8B030D-6E8A-4147-A177-3AD203B41FA5}">
                      <a16:colId xmlns:a16="http://schemas.microsoft.com/office/drawing/2014/main" val="4001381661"/>
                    </a:ext>
                  </a:extLst>
                </a:gridCol>
                <a:gridCol w="415844">
                  <a:extLst>
                    <a:ext uri="{9D8B030D-6E8A-4147-A177-3AD203B41FA5}">
                      <a16:colId xmlns:a16="http://schemas.microsoft.com/office/drawing/2014/main" val="3213318782"/>
                    </a:ext>
                  </a:extLst>
                </a:gridCol>
                <a:gridCol w="457430">
                  <a:extLst>
                    <a:ext uri="{9D8B030D-6E8A-4147-A177-3AD203B41FA5}">
                      <a16:colId xmlns:a16="http://schemas.microsoft.com/office/drawing/2014/main" val="2049541653"/>
                    </a:ext>
                  </a:extLst>
                </a:gridCol>
                <a:gridCol w="444254">
                  <a:extLst>
                    <a:ext uri="{9D8B030D-6E8A-4147-A177-3AD203B41FA5}">
                      <a16:colId xmlns:a16="http://schemas.microsoft.com/office/drawing/2014/main" val="2182809856"/>
                    </a:ext>
                  </a:extLst>
                </a:gridCol>
                <a:gridCol w="442686">
                  <a:extLst>
                    <a:ext uri="{9D8B030D-6E8A-4147-A177-3AD203B41FA5}">
                      <a16:colId xmlns:a16="http://schemas.microsoft.com/office/drawing/2014/main" val="861369777"/>
                    </a:ext>
                  </a:extLst>
                </a:gridCol>
              </a:tblGrid>
              <a:tr h="260101">
                <a:tc>
                  <a:txBody>
                    <a:bodyPr/>
                    <a:lstStyle/>
                    <a:p>
                      <a:r>
                        <a:rPr lang="sl-SI" sz="900" b="1" dirty="0" smtClean="0">
                          <a:solidFill>
                            <a:schemeClr val="tx1"/>
                          </a:solidFill>
                        </a:rPr>
                        <a:t>predmet</a:t>
                      </a:r>
                      <a:endParaRPr lang="sl-SI" sz="900" b="1" dirty="0">
                        <a:solidFill>
                          <a:schemeClr val="tx1"/>
                        </a:solidFill>
                      </a:endParaRPr>
                    </a:p>
                  </a:txBody>
                  <a:tcPr/>
                </a:tc>
                <a:tc>
                  <a:txBody>
                    <a:bodyPr/>
                    <a:lstStyle/>
                    <a:p>
                      <a:r>
                        <a:rPr lang="sl-SI" sz="900" b="1" dirty="0" smtClean="0">
                          <a:solidFill>
                            <a:schemeClr val="tx1"/>
                          </a:solidFill>
                        </a:rPr>
                        <a:t>1. r.</a:t>
                      </a:r>
                      <a:endParaRPr lang="sl-SI" sz="900" b="1" dirty="0">
                        <a:solidFill>
                          <a:schemeClr val="tx1"/>
                        </a:solidFill>
                      </a:endParaRPr>
                    </a:p>
                  </a:txBody>
                  <a:tcPr/>
                </a:tc>
                <a:tc>
                  <a:txBody>
                    <a:bodyPr/>
                    <a:lstStyle/>
                    <a:p>
                      <a:r>
                        <a:rPr lang="sl-SI" sz="900" b="1" dirty="0" smtClean="0">
                          <a:solidFill>
                            <a:schemeClr val="tx1"/>
                          </a:solidFill>
                        </a:rPr>
                        <a:t>2. r.</a:t>
                      </a:r>
                      <a:endParaRPr lang="sl-SI" sz="9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900" b="1" dirty="0" smtClean="0">
                          <a:solidFill>
                            <a:schemeClr val="tx1"/>
                          </a:solidFill>
                        </a:rPr>
                        <a:t>3. r.</a:t>
                      </a:r>
                      <a:endParaRPr lang="sl-SI" sz="9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900" b="1" dirty="0" smtClean="0">
                          <a:solidFill>
                            <a:schemeClr val="tx1"/>
                          </a:solidFill>
                        </a:rPr>
                        <a:t>4. r.</a:t>
                      </a:r>
                      <a:endParaRPr lang="sl-SI" sz="900" b="1" dirty="0">
                        <a:solidFill>
                          <a:schemeClr val="tx1"/>
                        </a:solidFill>
                      </a:endParaRPr>
                    </a:p>
                  </a:txBody>
                  <a:tcPr/>
                </a:tc>
                <a:tc>
                  <a:txBody>
                    <a:bodyPr/>
                    <a:lstStyle/>
                    <a:p>
                      <a:r>
                        <a:rPr lang="sl-SI" sz="900" b="1" dirty="0" smtClean="0">
                          <a:solidFill>
                            <a:schemeClr val="tx1"/>
                          </a:solidFill>
                        </a:rPr>
                        <a:t>5. r.</a:t>
                      </a:r>
                      <a:endParaRPr lang="sl-SI" sz="900" b="1" dirty="0">
                        <a:solidFill>
                          <a:schemeClr val="tx1"/>
                        </a:solidFill>
                      </a:endParaRPr>
                    </a:p>
                  </a:txBody>
                  <a:tcPr/>
                </a:tc>
                <a:tc>
                  <a:txBody>
                    <a:bodyPr/>
                    <a:lstStyle/>
                    <a:p>
                      <a:r>
                        <a:rPr lang="sl-SI" sz="900" b="1" dirty="0" smtClean="0">
                          <a:solidFill>
                            <a:schemeClr val="tx1"/>
                          </a:solidFill>
                        </a:rPr>
                        <a:t>6. r.</a:t>
                      </a:r>
                      <a:endParaRPr lang="sl-SI" sz="9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900" b="1" dirty="0" smtClean="0">
                          <a:solidFill>
                            <a:schemeClr val="tx1"/>
                          </a:solidFill>
                        </a:rPr>
                        <a:t>7. r.</a:t>
                      </a:r>
                      <a:endParaRPr lang="sl-SI" sz="9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900" b="1" dirty="0" smtClean="0">
                          <a:solidFill>
                            <a:schemeClr val="tx1"/>
                          </a:solidFill>
                        </a:rPr>
                        <a:t>8. r.</a:t>
                      </a:r>
                      <a:endParaRPr lang="sl-SI" sz="9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900" b="1" dirty="0" smtClean="0">
                          <a:solidFill>
                            <a:schemeClr val="tx1"/>
                          </a:solidFill>
                        </a:rPr>
                        <a:t>9. r. </a:t>
                      </a:r>
                      <a:endParaRPr lang="sl-SI" sz="900" b="1" dirty="0">
                        <a:solidFill>
                          <a:schemeClr val="tx1"/>
                        </a:solidFill>
                      </a:endParaRPr>
                    </a:p>
                  </a:txBody>
                  <a:tcPr/>
                </a:tc>
                <a:extLst>
                  <a:ext uri="{0D108BD9-81ED-4DB2-BD59-A6C34878D82A}">
                    <a16:rowId xmlns:a16="http://schemas.microsoft.com/office/drawing/2014/main" val="3454168512"/>
                  </a:ext>
                </a:extLst>
              </a:tr>
              <a:tr h="186803">
                <a:tc>
                  <a:txBody>
                    <a:bodyPr/>
                    <a:lstStyle/>
                    <a:p>
                      <a:r>
                        <a:rPr lang="sl-SI" sz="900" dirty="0" smtClean="0">
                          <a:solidFill>
                            <a:schemeClr val="tx1"/>
                          </a:solidFill>
                        </a:rPr>
                        <a:t>oddelčna</a:t>
                      </a:r>
                      <a:r>
                        <a:rPr lang="sl-SI" sz="900" baseline="0" dirty="0" smtClean="0">
                          <a:solidFill>
                            <a:schemeClr val="tx1"/>
                          </a:solidFill>
                        </a:rPr>
                        <a:t> skupnost</a:t>
                      </a:r>
                      <a:endParaRPr lang="sl-SI" sz="900" dirty="0">
                        <a:solidFill>
                          <a:schemeClr val="tx1"/>
                        </a:solidFill>
                      </a:endParaRPr>
                    </a:p>
                  </a:txBody>
                  <a:tcPr/>
                </a:tc>
                <a:tc>
                  <a:txBody>
                    <a:bodyPr/>
                    <a:lstStyle/>
                    <a:p>
                      <a:endParaRPr lang="sl-SI" sz="90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r>
                        <a:rPr lang="sl-SI" sz="900" dirty="0" smtClean="0">
                          <a:solidFill>
                            <a:schemeClr val="tx1"/>
                          </a:solidFill>
                        </a:rPr>
                        <a:t>0,5</a:t>
                      </a:r>
                      <a:endParaRPr lang="sl-SI" sz="900" dirty="0">
                        <a:solidFill>
                          <a:schemeClr val="tx1"/>
                        </a:solidFill>
                      </a:endParaRPr>
                    </a:p>
                  </a:txBody>
                  <a:tcPr/>
                </a:tc>
                <a:tc>
                  <a:txBody>
                    <a:bodyPr/>
                    <a:lstStyle/>
                    <a:p>
                      <a:r>
                        <a:rPr lang="sl-SI" sz="900" dirty="0" smtClean="0">
                          <a:solidFill>
                            <a:schemeClr val="tx1"/>
                          </a:solidFill>
                        </a:rPr>
                        <a:t>0,5</a:t>
                      </a:r>
                    </a:p>
                  </a:txBody>
                  <a:tcPr/>
                </a:tc>
                <a:tc>
                  <a:txBody>
                    <a:bodyPr/>
                    <a:lstStyle/>
                    <a:p>
                      <a:r>
                        <a:rPr lang="sl-SI" sz="900" dirty="0" smtClean="0">
                          <a:solidFill>
                            <a:schemeClr val="tx1"/>
                          </a:solidFill>
                        </a:rPr>
                        <a:t>0,5</a:t>
                      </a:r>
                      <a:endParaRPr lang="sl-SI" sz="900" dirty="0">
                        <a:solidFill>
                          <a:schemeClr val="tx1"/>
                        </a:solidFill>
                      </a:endParaRPr>
                    </a:p>
                  </a:txBody>
                  <a:tcPr/>
                </a:tc>
                <a:tc>
                  <a:txBody>
                    <a:bodyPr/>
                    <a:lstStyle/>
                    <a:p>
                      <a:r>
                        <a:rPr lang="sl-SI" sz="900" dirty="0" smtClean="0">
                          <a:solidFill>
                            <a:schemeClr val="tx1"/>
                          </a:solidFill>
                        </a:rPr>
                        <a:t>0,5</a:t>
                      </a:r>
                      <a:endParaRPr lang="sl-SI" sz="900" dirty="0">
                        <a:solidFill>
                          <a:schemeClr val="tx1"/>
                        </a:solidFill>
                      </a:endParaRPr>
                    </a:p>
                  </a:txBody>
                  <a:tcPr/>
                </a:tc>
                <a:tc>
                  <a:txBody>
                    <a:bodyPr/>
                    <a:lstStyle/>
                    <a:p>
                      <a:r>
                        <a:rPr lang="sl-SI" sz="900" dirty="0" smtClean="0">
                          <a:solidFill>
                            <a:schemeClr val="tx1"/>
                          </a:solidFill>
                        </a:rPr>
                        <a:t>0,5</a:t>
                      </a:r>
                      <a:endParaRPr lang="sl-SI" sz="900" dirty="0">
                        <a:solidFill>
                          <a:schemeClr val="tx1"/>
                        </a:solidFill>
                      </a:endParaRPr>
                    </a:p>
                  </a:txBody>
                  <a:tcPr/>
                </a:tc>
                <a:tc>
                  <a:txBody>
                    <a:bodyPr/>
                    <a:lstStyle/>
                    <a:p>
                      <a:r>
                        <a:rPr lang="sl-SI" sz="900" dirty="0" smtClean="0">
                          <a:solidFill>
                            <a:schemeClr val="tx1"/>
                          </a:solidFill>
                        </a:rPr>
                        <a:t>0,5</a:t>
                      </a:r>
                      <a:endParaRPr lang="sl-SI" sz="900" dirty="0">
                        <a:solidFill>
                          <a:schemeClr val="tx1"/>
                        </a:solidFill>
                      </a:endParaRPr>
                    </a:p>
                  </a:txBody>
                  <a:tcPr/>
                </a:tc>
                <a:extLst>
                  <a:ext uri="{0D108BD9-81ED-4DB2-BD59-A6C34878D82A}">
                    <a16:rowId xmlns:a16="http://schemas.microsoft.com/office/drawing/2014/main" val="3862923080"/>
                  </a:ext>
                </a:extLst>
              </a:tr>
              <a:tr h="183175">
                <a:tc>
                  <a:txBody>
                    <a:bodyPr/>
                    <a:lstStyle/>
                    <a:p>
                      <a:pPr marR="0" algn="l" rtl="0">
                        <a:lnSpc>
                          <a:spcPct val="100000"/>
                        </a:lnSpc>
                        <a:spcBef>
                          <a:spcPts val="0"/>
                        </a:spcBef>
                        <a:spcAft>
                          <a:spcPts val="0"/>
                        </a:spcAft>
                        <a:buClr>
                          <a:srgbClr val="000000"/>
                        </a:buClr>
                        <a:buFont typeface="Arial"/>
                      </a:pPr>
                      <a:endParaRPr lang="sl-SI" sz="900" b="1" i="0" u="none" strike="noStrike" cap="none" dirty="0">
                        <a:solidFill>
                          <a:schemeClr val="tx1"/>
                        </a:solidFill>
                        <a:latin typeface="Arial"/>
                        <a:ea typeface="Arial"/>
                        <a:cs typeface="Arial"/>
                        <a:sym typeface="Aria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extLst>
                  <a:ext uri="{0D108BD9-81ED-4DB2-BD59-A6C34878D82A}">
                    <a16:rowId xmlns:a16="http://schemas.microsoft.com/office/drawing/2014/main" val="1787320136"/>
                  </a:ext>
                </a:extLst>
              </a:tr>
              <a:tr h="183175">
                <a:tc>
                  <a:txBody>
                    <a:bodyPr/>
                    <a:lstStyle/>
                    <a:p>
                      <a:pPr marR="0" algn="l" rtl="0">
                        <a:lnSpc>
                          <a:spcPct val="100000"/>
                        </a:lnSpc>
                        <a:spcBef>
                          <a:spcPts val="0"/>
                        </a:spcBef>
                        <a:spcAft>
                          <a:spcPts val="0"/>
                        </a:spcAft>
                        <a:buClr>
                          <a:srgbClr val="000000"/>
                        </a:buClr>
                        <a:buFont typeface="Arial"/>
                      </a:pPr>
                      <a:r>
                        <a:rPr lang="sl-SI" sz="900" b="1" i="0" u="none" strike="noStrike" cap="none" dirty="0" smtClean="0">
                          <a:solidFill>
                            <a:schemeClr val="tx1"/>
                          </a:solidFill>
                          <a:latin typeface="Arial"/>
                          <a:ea typeface="Arial"/>
                          <a:cs typeface="Arial"/>
                          <a:sym typeface="Arial"/>
                        </a:rPr>
                        <a:t>dnevi dejavnosti </a:t>
                      </a:r>
                      <a:endParaRPr lang="sl-SI" sz="900" b="1" i="0" u="none" strike="noStrike" cap="none" dirty="0">
                        <a:solidFill>
                          <a:schemeClr val="tx1"/>
                        </a:solidFill>
                        <a:latin typeface="Arial"/>
                        <a:ea typeface="Arial"/>
                        <a:cs typeface="Arial"/>
                        <a:sym typeface="Aria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extLst>
                  <a:ext uri="{0D108BD9-81ED-4DB2-BD59-A6C34878D82A}">
                    <a16:rowId xmlns:a16="http://schemas.microsoft.com/office/drawing/2014/main" val="411567922"/>
                  </a:ext>
                </a:extLst>
              </a:tr>
              <a:tr h="224640">
                <a:tc>
                  <a:txBody>
                    <a:bodyPr/>
                    <a:lstStyle/>
                    <a:p>
                      <a:r>
                        <a:rPr lang="sl-SI" sz="900" dirty="0" smtClean="0">
                          <a:solidFill>
                            <a:schemeClr val="tx1"/>
                          </a:solidFill>
                        </a:rPr>
                        <a:t>kulturni</a:t>
                      </a:r>
                      <a:r>
                        <a:rPr lang="sl-SI" sz="900" baseline="0" dirty="0" smtClean="0">
                          <a:solidFill>
                            <a:schemeClr val="tx1"/>
                          </a:solidFill>
                        </a:rPr>
                        <a:t> dnevi </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extLst>
                  <a:ext uri="{0D108BD9-81ED-4DB2-BD59-A6C34878D82A}">
                    <a16:rowId xmlns:a16="http://schemas.microsoft.com/office/drawing/2014/main" val="630292302"/>
                  </a:ext>
                </a:extLst>
              </a:tr>
              <a:tr h="183175">
                <a:tc>
                  <a:txBody>
                    <a:bodyPr/>
                    <a:lstStyle/>
                    <a:p>
                      <a:r>
                        <a:rPr lang="sl-SI" sz="900" b="0" dirty="0" smtClean="0">
                          <a:solidFill>
                            <a:schemeClr val="tx1"/>
                          </a:solidFill>
                        </a:rPr>
                        <a:t>naravoslovni dnevi </a:t>
                      </a:r>
                      <a:endParaRPr lang="sl-SI" sz="900" b="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extLst>
                  <a:ext uri="{0D108BD9-81ED-4DB2-BD59-A6C34878D82A}">
                    <a16:rowId xmlns:a16="http://schemas.microsoft.com/office/drawing/2014/main" val="395423741"/>
                  </a:ext>
                </a:extLst>
              </a:tr>
              <a:tr h="183175">
                <a:tc>
                  <a:txBody>
                    <a:bodyPr/>
                    <a:lstStyle/>
                    <a:p>
                      <a:r>
                        <a:rPr lang="sl-SI" sz="900" dirty="0" smtClean="0">
                          <a:solidFill>
                            <a:schemeClr val="tx1"/>
                          </a:solidFill>
                        </a:rPr>
                        <a:t>tehniški dnevi</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extLst>
                  <a:ext uri="{0D108BD9-81ED-4DB2-BD59-A6C34878D82A}">
                    <a16:rowId xmlns:a16="http://schemas.microsoft.com/office/drawing/2014/main" val="1377713197"/>
                  </a:ext>
                </a:extLst>
              </a:tr>
              <a:tr h="183175">
                <a:tc>
                  <a:txBody>
                    <a:bodyPr/>
                    <a:lstStyle/>
                    <a:p>
                      <a:r>
                        <a:rPr lang="sl-SI" sz="900" dirty="0" smtClean="0">
                          <a:solidFill>
                            <a:schemeClr val="tx1"/>
                          </a:solidFill>
                        </a:rPr>
                        <a:t>športni</a:t>
                      </a:r>
                      <a:r>
                        <a:rPr lang="sl-SI" sz="900" baseline="0" dirty="0" smtClean="0">
                          <a:solidFill>
                            <a:schemeClr val="tx1"/>
                          </a:solidFill>
                        </a:rPr>
                        <a:t> dnevi</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extLst>
                  <a:ext uri="{0D108BD9-81ED-4DB2-BD59-A6C34878D82A}">
                    <a16:rowId xmlns:a16="http://schemas.microsoft.com/office/drawing/2014/main" val="2615254489"/>
                  </a:ext>
                </a:extLst>
              </a:tr>
              <a:tr h="183175">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extLst>
                  <a:ext uri="{0D108BD9-81ED-4DB2-BD59-A6C34878D82A}">
                    <a16:rowId xmlns:a16="http://schemas.microsoft.com/office/drawing/2014/main" val="3199012477"/>
                  </a:ext>
                </a:extLst>
              </a:tr>
              <a:tr h="183175">
                <a:tc>
                  <a:txBody>
                    <a:bodyPr/>
                    <a:lstStyle/>
                    <a:p>
                      <a:r>
                        <a:rPr lang="sl-SI" sz="900" dirty="0" smtClean="0">
                          <a:solidFill>
                            <a:schemeClr val="tx1"/>
                          </a:solidFill>
                        </a:rPr>
                        <a:t>dopolnilni in dodatni pouk</a:t>
                      </a:r>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extLst>
                  <a:ext uri="{0D108BD9-81ED-4DB2-BD59-A6C34878D82A}">
                    <a16:rowId xmlns:a16="http://schemas.microsoft.com/office/drawing/2014/main" val="1928369184"/>
                  </a:ext>
                </a:extLst>
              </a:tr>
              <a:tr h="183175">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extLst>
                  <a:ext uri="{0D108BD9-81ED-4DB2-BD59-A6C34878D82A}">
                    <a16:rowId xmlns:a16="http://schemas.microsoft.com/office/drawing/2014/main" val="1617160127"/>
                  </a:ext>
                </a:extLst>
              </a:tr>
              <a:tr h="183175">
                <a:tc gridSpan="10">
                  <a:txBody>
                    <a:bodyPr/>
                    <a:lstStyle/>
                    <a:p>
                      <a:pPr algn="ctr"/>
                      <a:r>
                        <a:rPr lang="sl-SI" sz="900" b="1" dirty="0" smtClean="0">
                          <a:solidFill>
                            <a:schemeClr val="tx1"/>
                          </a:solidFill>
                        </a:rPr>
                        <a:t>neobvezni izbirni predmeti</a:t>
                      </a:r>
                      <a:r>
                        <a:rPr lang="sl-SI" sz="900" b="1" baseline="0" dirty="0" smtClean="0">
                          <a:solidFill>
                            <a:schemeClr val="tx1"/>
                          </a:solidFill>
                        </a:rPr>
                        <a:t> v šolskem letu 2021/2022</a:t>
                      </a:r>
                      <a:endParaRPr lang="sl-SI" sz="900" b="1" dirty="0">
                        <a:solidFill>
                          <a:schemeClr val="tx1"/>
                        </a:solidFill>
                      </a:endParaRPr>
                    </a:p>
                  </a:txBody>
                  <a:tcPr/>
                </a:tc>
                <a:tc hMerge="1">
                  <a:txBody>
                    <a:bodyPr/>
                    <a:lstStyle/>
                    <a:p>
                      <a:endParaRPr lang="sl-SI" sz="900" dirty="0">
                        <a:solidFill>
                          <a:schemeClr val="tx1"/>
                        </a:solidFill>
                      </a:endParaRPr>
                    </a:p>
                  </a:txBody>
                  <a:tcPr/>
                </a:tc>
                <a:tc hMerge="1">
                  <a:txBody>
                    <a:bodyPr/>
                    <a:lstStyle/>
                    <a:p>
                      <a:endParaRPr lang="sl-SI" sz="900" dirty="0">
                        <a:solidFill>
                          <a:schemeClr val="tx1"/>
                        </a:solidFill>
                      </a:endParaRPr>
                    </a:p>
                  </a:txBody>
                  <a:tcPr/>
                </a:tc>
                <a:tc hMerge="1">
                  <a:txBody>
                    <a:bodyPr/>
                    <a:lstStyle/>
                    <a:p>
                      <a:endParaRPr lang="sl-SI" sz="900" dirty="0">
                        <a:solidFill>
                          <a:schemeClr val="tx1"/>
                        </a:solidFill>
                      </a:endParaRPr>
                    </a:p>
                  </a:txBody>
                  <a:tcPr/>
                </a:tc>
                <a:tc hMerge="1">
                  <a:txBody>
                    <a:bodyPr/>
                    <a:lstStyle/>
                    <a:p>
                      <a:endParaRPr lang="sl-SI" sz="900" dirty="0">
                        <a:solidFill>
                          <a:schemeClr val="tx1"/>
                        </a:solidFill>
                      </a:endParaRPr>
                    </a:p>
                  </a:txBody>
                  <a:tcPr/>
                </a:tc>
                <a:tc hMerge="1">
                  <a:txBody>
                    <a:bodyPr/>
                    <a:lstStyle/>
                    <a:p>
                      <a:endParaRPr lang="sl-SI" sz="900" dirty="0">
                        <a:solidFill>
                          <a:schemeClr val="tx1"/>
                        </a:solidFill>
                      </a:endParaRPr>
                    </a:p>
                  </a:txBody>
                  <a:tcPr/>
                </a:tc>
                <a:tc hMerge="1">
                  <a:txBody>
                    <a:bodyPr/>
                    <a:lstStyle/>
                    <a:p>
                      <a:endParaRPr lang="sl-SI" sz="900" dirty="0">
                        <a:solidFill>
                          <a:schemeClr val="tx1"/>
                        </a:solidFill>
                      </a:endParaRPr>
                    </a:p>
                  </a:txBody>
                  <a:tcPr/>
                </a:tc>
                <a:tc hMerge="1">
                  <a:txBody>
                    <a:bodyPr/>
                    <a:lstStyle/>
                    <a:p>
                      <a:endParaRPr lang="sl-SI" sz="900" dirty="0">
                        <a:solidFill>
                          <a:schemeClr val="tx1"/>
                        </a:solidFill>
                      </a:endParaRPr>
                    </a:p>
                  </a:txBody>
                  <a:tcPr/>
                </a:tc>
                <a:tc hMerge="1">
                  <a:txBody>
                    <a:bodyPr/>
                    <a:lstStyle/>
                    <a:p>
                      <a:endParaRPr lang="sl-SI" sz="900" dirty="0">
                        <a:solidFill>
                          <a:schemeClr val="tx1"/>
                        </a:solidFill>
                      </a:endParaRPr>
                    </a:p>
                  </a:txBody>
                  <a:tcPr/>
                </a:tc>
                <a:tc hMerge="1">
                  <a:txBody>
                    <a:bodyPr/>
                    <a:lstStyle/>
                    <a:p>
                      <a:endParaRPr lang="sl-SI" sz="900" dirty="0">
                        <a:solidFill>
                          <a:schemeClr val="tx1"/>
                        </a:solidFill>
                      </a:endParaRPr>
                    </a:p>
                  </a:txBody>
                  <a:tcPr/>
                </a:tc>
                <a:extLst>
                  <a:ext uri="{0D108BD9-81ED-4DB2-BD59-A6C34878D82A}">
                    <a16:rowId xmlns:a16="http://schemas.microsoft.com/office/drawing/2014/main" val="1214266041"/>
                  </a:ext>
                </a:extLst>
              </a:tr>
              <a:tr h="183175">
                <a:tc>
                  <a:txBody>
                    <a:bodyPr/>
                    <a:lstStyle/>
                    <a:p>
                      <a:r>
                        <a:rPr lang="sl-SI" sz="900" dirty="0" smtClean="0">
                          <a:solidFill>
                            <a:schemeClr val="tx1"/>
                          </a:solidFill>
                        </a:rPr>
                        <a:t>angleščina</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extLst>
                  <a:ext uri="{0D108BD9-81ED-4DB2-BD59-A6C34878D82A}">
                    <a16:rowId xmlns:a16="http://schemas.microsoft.com/office/drawing/2014/main" val="1840865204"/>
                  </a:ext>
                </a:extLst>
              </a:tr>
              <a:tr h="183175">
                <a:tc>
                  <a:txBody>
                    <a:bodyPr/>
                    <a:lstStyle/>
                    <a:p>
                      <a:r>
                        <a:rPr lang="sl-SI" sz="900" dirty="0" smtClean="0">
                          <a:solidFill>
                            <a:schemeClr val="tx1"/>
                          </a:solidFill>
                        </a:rPr>
                        <a:t>italijanščina</a:t>
                      </a:r>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extLst>
                  <a:ext uri="{0D108BD9-81ED-4DB2-BD59-A6C34878D82A}">
                    <a16:rowId xmlns:a16="http://schemas.microsoft.com/office/drawing/2014/main" val="943936003"/>
                  </a:ext>
                </a:extLst>
              </a:tr>
              <a:tr h="183175">
                <a:tc>
                  <a:txBody>
                    <a:bodyPr/>
                    <a:lstStyle/>
                    <a:p>
                      <a:r>
                        <a:rPr lang="sl-SI" sz="900" dirty="0" smtClean="0">
                          <a:solidFill>
                            <a:schemeClr val="tx1"/>
                          </a:solidFill>
                        </a:rPr>
                        <a:t>šport </a:t>
                      </a:r>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extLst>
                  <a:ext uri="{0D108BD9-81ED-4DB2-BD59-A6C34878D82A}">
                    <a16:rowId xmlns:a16="http://schemas.microsoft.com/office/drawing/2014/main" val="818585133"/>
                  </a:ext>
                </a:extLst>
              </a:tr>
              <a:tr h="1831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900" dirty="0" smtClean="0">
                          <a:solidFill>
                            <a:schemeClr val="tx1"/>
                          </a:solidFill>
                        </a:rPr>
                        <a:t>tehnika</a:t>
                      </a:r>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r>
                        <a:rPr lang="sl-SI" sz="900" dirty="0" smtClean="0">
                          <a:solidFill>
                            <a:schemeClr val="tx1"/>
                          </a:solidFill>
                        </a:rPr>
                        <a:t>1</a:t>
                      </a:r>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extLst>
                  <a:ext uri="{0D108BD9-81ED-4DB2-BD59-A6C34878D82A}">
                    <a16:rowId xmlns:a16="http://schemas.microsoft.com/office/drawing/2014/main" val="2179333298"/>
                  </a:ext>
                </a:extLst>
              </a:tr>
            </a:tbl>
          </a:graphicData>
        </a:graphic>
      </p:graphicFrame>
    </p:spTree>
    <p:extLst>
      <p:ext uri="{BB962C8B-B14F-4D97-AF65-F5344CB8AC3E}">
        <p14:creationId xmlns:p14="http://schemas.microsoft.com/office/powerpoint/2010/main" val="3083116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00;p19"/>
          <p:cNvSpPr txBox="1">
            <a:spLocks/>
          </p:cNvSpPr>
          <p:nvPr/>
        </p:nvSpPr>
        <p:spPr>
          <a:xfrm>
            <a:off x="0" y="0"/>
            <a:ext cx="9144000" cy="5143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spcAft>
                <a:spcPts val="1000"/>
              </a:spcAft>
            </a:pPr>
            <a:endParaRPr lang="sl-SI" dirty="0" smtClean="0">
              <a:solidFill>
                <a:schemeClr val="tx1"/>
              </a:solidFill>
              <a:latin typeface="+mj-lt"/>
            </a:endParaRPr>
          </a:p>
          <a:p>
            <a:pPr>
              <a:spcBef>
                <a:spcPts val="600"/>
              </a:spcBef>
              <a:spcAft>
                <a:spcPts val="1000"/>
              </a:spcAft>
            </a:pPr>
            <a:endParaRPr lang="sl-SI" dirty="0">
              <a:solidFill>
                <a:schemeClr val="tx1"/>
              </a:solidFill>
              <a:latin typeface="+mj-lt"/>
            </a:endParaRPr>
          </a:p>
          <a:p>
            <a:pPr>
              <a:spcBef>
                <a:spcPts val="600"/>
              </a:spcBef>
              <a:spcAft>
                <a:spcPts val="1000"/>
              </a:spcAft>
            </a:pPr>
            <a:endParaRPr lang="sl-SI" dirty="0" smtClean="0">
              <a:solidFill>
                <a:schemeClr val="tx1"/>
              </a:solidFill>
              <a:latin typeface="+mj-lt"/>
            </a:endParaRPr>
          </a:p>
          <a:p>
            <a:pPr>
              <a:spcBef>
                <a:spcPts val="600"/>
              </a:spcBef>
              <a:spcAft>
                <a:spcPts val="1000"/>
              </a:spcAft>
            </a:pPr>
            <a:endParaRPr lang="sl-SI" dirty="0">
              <a:solidFill>
                <a:schemeClr val="tx1"/>
              </a:solidFill>
              <a:latin typeface="+mj-lt"/>
            </a:endParaRPr>
          </a:p>
          <a:p>
            <a:pPr>
              <a:spcBef>
                <a:spcPts val="600"/>
              </a:spcBef>
              <a:spcAft>
                <a:spcPts val="1000"/>
              </a:spcAft>
            </a:pPr>
            <a:endParaRPr lang="sl-SI" dirty="0" smtClean="0">
              <a:solidFill>
                <a:schemeClr val="tx1"/>
              </a:solidFill>
              <a:latin typeface="+mj-lt"/>
            </a:endParaRPr>
          </a:p>
          <a:p>
            <a:pPr>
              <a:spcBef>
                <a:spcPts val="600"/>
              </a:spcBef>
              <a:spcAft>
                <a:spcPts val="1000"/>
              </a:spcAft>
            </a:pPr>
            <a:endParaRPr lang="sl-SI" dirty="0">
              <a:solidFill>
                <a:schemeClr val="tx1"/>
              </a:solidFill>
              <a:latin typeface="+mj-lt"/>
            </a:endParaRPr>
          </a:p>
          <a:p>
            <a:pPr>
              <a:spcBef>
                <a:spcPts val="600"/>
              </a:spcBef>
              <a:spcAft>
                <a:spcPts val="1000"/>
              </a:spcAft>
            </a:pPr>
            <a:endParaRPr lang="sl-SI" dirty="0" smtClean="0">
              <a:solidFill>
                <a:schemeClr val="tx1"/>
              </a:solidFill>
              <a:latin typeface="+mj-lt"/>
            </a:endParaRPr>
          </a:p>
          <a:p>
            <a:pPr>
              <a:spcBef>
                <a:spcPts val="600"/>
              </a:spcBef>
              <a:spcAft>
                <a:spcPts val="1000"/>
              </a:spcAft>
            </a:pPr>
            <a:endParaRPr lang="sl-SI" dirty="0" smtClean="0">
              <a:solidFill>
                <a:schemeClr val="tx1"/>
              </a:solidFill>
              <a:latin typeface="+mj-lt"/>
            </a:endParaRPr>
          </a:p>
          <a:p>
            <a:pPr>
              <a:spcBef>
                <a:spcPts val="600"/>
              </a:spcBef>
              <a:spcAft>
                <a:spcPts val="1000"/>
              </a:spcAft>
            </a:pPr>
            <a:endParaRPr lang="sl-SI" dirty="0">
              <a:solidFill>
                <a:schemeClr val="tx1"/>
              </a:solidFill>
              <a:latin typeface="+mj-lt"/>
            </a:endParaRPr>
          </a:p>
          <a:p>
            <a:pPr>
              <a:spcBef>
                <a:spcPts val="600"/>
              </a:spcBef>
              <a:spcAft>
                <a:spcPts val="1000"/>
              </a:spcAft>
            </a:pPr>
            <a:endParaRPr lang="sl-SI" dirty="0" smtClean="0">
              <a:solidFill>
                <a:schemeClr val="tx1"/>
              </a:solidFill>
              <a:latin typeface="+mj-lt"/>
            </a:endParaRPr>
          </a:p>
          <a:p>
            <a:pPr algn="ctr">
              <a:spcBef>
                <a:spcPts val="600"/>
              </a:spcBef>
              <a:spcAft>
                <a:spcPts val="1000"/>
              </a:spcAft>
            </a:pPr>
            <a:r>
              <a:rPr lang="sl-SI" sz="1800" b="1" dirty="0" smtClean="0">
                <a:solidFill>
                  <a:schemeClr val="tx1"/>
                </a:solidFill>
                <a:latin typeface="+mj-lt"/>
              </a:rPr>
              <a:t>Osnovna šola Miroslava Vilharja, Trg padlih borcev 1 a, 6230 Postojna</a:t>
            </a:r>
          </a:p>
          <a:p>
            <a:pPr algn="ctr">
              <a:spcBef>
                <a:spcPts val="600"/>
              </a:spcBef>
              <a:spcAft>
                <a:spcPts val="1000"/>
              </a:spcAft>
            </a:pPr>
            <a:endParaRPr lang="sl-SI" dirty="0" smtClean="0">
              <a:solidFill>
                <a:schemeClr val="tx1"/>
              </a:solidFill>
              <a:latin typeface="+mj-lt"/>
            </a:endParaRPr>
          </a:p>
          <a:p>
            <a:pPr>
              <a:spcBef>
                <a:spcPts val="600"/>
              </a:spcBef>
              <a:spcAft>
                <a:spcPts val="1000"/>
              </a:spcAft>
            </a:pPr>
            <a:r>
              <a:rPr lang="sl-SI" sz="1200" dirty="0">
                <a:solidFill>
                  <a:schemeClr val="tx1"/>
                </a:solidFill>
                <a:latin typeface="+mj-lt"/>
              </a:rPr>
              <a:t> </a:t>
            </a:r>
            <a:r>
              <a:rPr lang="sl-SI" sz="1200" dirty="0" smtClean="0">
                <a:solidFill>
                  <a:schemeClr val="tx1"/>
                </a:solidFill>
                <a:latin typeface="+mj-lt"/>
              </a:rPr>
              <a:t> </a:t>
            </a:r>
            <a:r>
              <a:rPr lang="sl-SI" sz="1600" dirty="0" err="1" smtClean="0">
                <a:solidFill>
                  <a:schemeClr val="tx1"/>
                </a:solidFill>
                <a:latin typeface="+mj-lt"/>
              </a:rPr>
              <a:t>tel</a:t>
            </a:r>
            <a:r>
              <a:rPr lang="sl-SI" sz="1600" dirty="0" smtClean="0">
                <a:solidFill>
                  <a:schemeClr val="tx1"/>
                </a:solidFill>
                <a:latin typeface="+mj-lt"/>
              </a:rPr>
              <a:t>: 05 7000 910;     </a:t>
            </a:r>
            <a:r>
              <a:rPr lang="sl-SI" sz="1600" dirty="0" err="1" smtClean="0">
                <a:solidFill>
                  <a:schemeClr val="tx1"/>
                </a:solidFill>
                <a:latin typeface="+mj-lt"/>
              </a:rPr>
              <a:t>fax</a:t>
            </a:r>
            <a:r>
              <a:rPr lang="sl-SI" sz="1600" dirty="0" smtClean="0">
                <a:solidFill>
                  <a:schemeClr val="tx1"/>
                </a:solidFill>
                <a:latin typeface="+mj-lt"/>
              </a:rPr>
              <a:t>: 05 7000 915 </a:t>
            </a:r>
          </a:p>
          <a:p>
            <a:pPr>
              <a:spcBef>
                <a:spcPts val="600"/>
              </a:spcBef>
              <a:spcAft>
                <a:spcPts val="1000"/>
              </a:spcAft>
            </a:pPr>
            <a:r>
              <a:rPr lang="sl-SI" sz="1600" dirty="0" smtClean="0">
                <a:solidFill>
                  <a:schemeClr val="tx1"/>
                </a:solidFill>
              </a:rPr>
              <a:t>  el</a:t>
            </a:r>
            <a:r>
              <a:rPr lang="sl-SI" sz="1600" dirty="0">
                <a:solidFill>
                  <a:schemeClr val="tx1"/>
                </a:solidFill>
              </a:rPr>
              <a:t>. naslov: </a:t>
            </a:r>
            <a:r>
              <a:rPr lang="sl-SI" sz="1600" dirty="0" smtClean="0">
                <a:solidFill>
                  <a:schemeClr val="tx1"/>
                </a:solidFill>
              </a:rPr>
              <a:t>tajnistvo.vilhar@miroslav-vilhar.si</a:t>
            </a:r>
          </a:p>
          <a:p>
            <a:pPr>
              <a:spcBef>
                <a:spcPts val="600"/>
              </a:spcBef>
              <a:spcAft>
                <a:spcPts val="1000"/>
              </a:spcAft>
            </a:pPr>
            <a:r>
              <a:rPr lang="sl-SI" sz="1600" dirty="0" smtClean="0">
                <a:solidFill>
                  <a:schemeClr val="tx1"/>
                </a:solidFill>
              </a:rPr>
              <a:t>  spletna stran: www.miroslav-vilhar.si</a:t>
            </a:r>
          </a:p>
          <a:p>
            <a:pPr>
              <a:spcBef>
                <a:spcPts val="600"/>
              </a:spcBef>
              <a:spcAft>
                <a:spcPts val="1000"/>
              </a:spcAft>
            </a:pPr>
            <a:r>
              <a:rPr lang="sl-SI" sz="1600" dirty="0" smtClean="0">
                <a:solidFill>
                  <a:schemeClr val="tx1"/>
                </a:solidFill>
              </a:rPr>
              <a:t>  matična številka: 5496837</a:t>
            </a:r>
          </a:p>
          <a:p>
            <a:pPr>
              <a:spcBef>
                <a:spcPts val="600"/>
              </a:spcBef>
              <a:spcAft>
                <a:spcPts val="1000"/>
              </a:spcAft>
            </a:pPr>
            <a:r>
              <a:rPr lang="sl-SI" sz="1600" dirty="0" smtClean="0">
                <a:solidFill>
                  <a:schemeClr val="tx1"/>
                </a:solidFill>
              </a:rPr>
              <a:t>  identifikacijska številka za DDV: 92694969</a:t>
            </a:r>
          </a:p>
          <a:p>
            <a:pPr>
              <a:spcBef>
                <a:spcPts val="600"/>
              </a:spcBef>
              <a:spcAft>
                <a:spcPts val="1000"/>
              </a:spcAft>
            </a:pPr>
            <a:r>
              <a:rPr lang="sl-SI" sz="1600" dirty="0">
                <a:solidFill>
                  <a:schemeClr val="tx1"/>
                </a:solidFill>
              </a:rPr>
              <a:t> </a:t>
            </a:r>
            <a:r>
              <a:rPr lang="sl-SI" sz="1600" dirty="0" smtClean="0">
                <a:solidFill>
                  <a:schemeClr val="tx1"/>
                </a:solidFill>
              </a:rPr>
              <a:t> transakcijski račun: 01294-6030675691</a:t>
            </a:r>
            <a:endParaRPr lang="sl-SI" sz="1200" dirty="0" smtClean="0">
              <a:solidFill>
                <a:schemeClr val="tx1"/>
              </a:solidFill>
            </a:endParaRPr>
          </a:p>
          <a:p>
            <a:pPr>
              <a:spcBef>
                <a:spcPts val="600"/>
              </a:spcBef>
              <a:spcAft>
                <a:spcPts val="1000"/>
              </a:spcAft>
            </a:pPr>
            <a:endParaRPr lang="sl-SI" sz="1200" dirty="0">
              <a:solidFill>
                <a:schemeClr val="tx1"/>
              </a:solidFill>
            </a:endParaRPr>
          </a:p>
          <a:p>
            <a:pPr>
              <a:spcBef>
                <a:spcPts val="600"/>
              </a:spcBef>
              <a:spcAft>
                <a:spcPts val="1000"/>
              </a:spcAft>
            </a:pPr>
            <a:endParaRPr lang="sl-SI" sz="1200" dirty="0" smtClean="0">
              <a:solidFill>
                <a:schemeClr val="tx1"/>
              </a:solidFill>
              <a:latin typeface="+mj-lt"/>
            </a:endParaRPr>
          </a:p>
          <a:p>
            <a:pPr>
              <a:spcBef>
                <a:spcPts val="600"/>
              </a:spcBef>
              <a:spcAft>
                <a:spcPts val="1000"/>
              </a:spcAft>
            </a:pPr>
            <a:endParaRPr lang="sl-SI" sz="1200" dirty="0">
              <a:solidFill>
                <a:schemeClr val="tx1"/>
              </a:solidFill>
              <a:latin typeface="+mj-lt"/>
            </a:endParaRPr>
          </a:p>
          <a:p>
            <a:pPr>
              <a:spcBef>
                <a:spcPts val="600"/>
              </a:spcBef>
              <a:spcAft>
                <a:spcPts val="1000"/>
              </a:spcAft>
            </a:pPr>
            <a:endParaRPr lang="sl-SI" sz="1200" dirty="0" smtClean="0">
              <a:solidFill>
                <a:schemeClr val="tx1"/>
              </a:solidFill>
              <a:latin typeface="+mj-lt"/>
            </a:endParaRPr>
          </a:p>
          <a:p>
            <a:pPr>
              <a:spcBef>
                <a:spcPts val="600"/>
              </a:spcBef>
              <a:spcAft>
                <a:spcPts val="1000"/>
              </a:spcAft>
            </a:pPr>
            <a:endParaRPr lang="sl-SI" sz="1200" dirty="0">
              <a:solidFill>
                <a:schemeClr val="tx1"/>
              </a:solidFill>
              <a:latin typeface="+mj-lt"/>
            </a:endParaRPr>
          </a:p>
          <a:p>
            <a:pPr>
              <a:spcBef>
                <a:spcPts val="600"/>
              </a:spcBef>
              <a:spcAft>
                <a:spcPts val="1000"/>
              </a:spcAft>
            </a:pPr>
            <a:endParaRPr lang="sl-SI" sz="1200" dirty="0" smtClean="0">
              <a:solidFill>
                <a:schemeClr val="tx1"/>
              </a:solidFill>
              <a:latin typeface="+mj-lt"/>
            </a:endParaRPr>
          </a:p>
          <a:p>
            <a:pPr>
              <a:spcBef>
                <a:spcPts val="600"/>
              </a:spcBef>
              <a:spcAft>
                <a:spcPts val="1000"/>
              </a:spcAft>
            </a:pPr>
            <a:endParaRPr lang="sl-SI" sz="1200" dirty="0">
              <a:solidFill>
                <a:schemeClr val="tx1"/>
              </a:solidFill>
              <a:latin typeface="+mj-lt"/>
            </a:endParaRPr>
          </a:p>
          <a:p>
            <a:pPr>
              <a:spcBef>
                <a:spcPts val="600"/>
              </a:spcBef>
              <a:spcAft>
                <a:spcPts val="1000"/>
              </a:spcAft>
            </a:pPr>
            <a:endParaRPr lang="sl-SI" sz="1200" dirty="0" smtClean="0">
              <a:solidFill>
                <a:schemeClr val="tx1"/>
              </a:solidFill>
              <a:latin typeface="+mj-lt"/>
            </a:endParaRPr>
          </a:p>
          <a:p>
            <a:pPr>
              <a:spcBef>
                <a:spcPts val="600"/>
              </a:spcBef>
              <a:spcAft>
                <a:spcPts val="1000"/>
              </a:spcAft>
            </a:pPr>
            <a:endParaRPr lang="sl-SI" sz="1200" dirty="0">
              <a:solidFill>
                <a:schemeClr val="tx1"/>
              </a:solidFill>
              <a:latin typeface="+mj-lt"/>
            </a:endParaRPr>
          </a:p>
          <a:p>
            <a:pPr>
              <a:spcBef>
                <a:spcPts val="600"/>
              </a:spcBef>
              <a:spcAft>
                <a:spcPts val="1000"/>
              </a:spcAft>
            </a:pPr>
            <a:endParaRPr lang="sl-SI" sz="1200" dirty="0" smtClean="0">
              <a:solidFill>
                <a:schemeClr val="tx1"/>
              </a:solidFill>
              <a:latin typeface="+mj-lt"/>
            </a:endParaRPr>
          </a:p>
          <a:p>
            <a:pPr>
              <a:spcBef>
                <a:spcPts val="600"/>
              </a:spcBef>
              <a:spcAft>
                <a:spcPts val="1000"/>
              </a:spcAft>
            </a:pPr>
            <a:endParaRPr lang="sl-SI" sz="1200" dirty="0">
              <a:solidFill>
                <a:schemeClr val="tx1"/>
              </a:solidFill>
              <a:latin typeface="+mj-lt"/>
            </a:endParaRPr>
          </a:p>
          <a:p>
            <a:pPr>
              <a:spcBef>
                <a:spcPts val="600"/>
              </a:spcBef>
              <a:spcAft>
                <a:spcPts val="1000"/>
              </a:spcAft>
            </a:pPr>
            <a:endParaRPr lang="sl-SI" sz="1200" dirty="0" smtClean="0">
              <a:solidFill>
                <a:schemeClr val="tx1"/>
              </a:solidFill>
              <a:latin typeface="+mj-lt"/>
            </a:endParaRPr>
          </a:p>
          <a:p>
            <a:pPr>
              <a:spcBef>
                <a:spcPts val="600"/>
              </a:spcBef>
              <a:spcAft>
                <a:spcPts val="1000"/>
              </a:spcAft>
            </a:pPr>
            <a:endParaRPr lang="en" sz="1200" dirty="0">
              <a:solidFill>
                <a:schemeClr val="tx1"/>
              </a:solidFill>
              <a:latin typeface="+mj-lt"/>
            </a:endParaRPr>
          </a:p>
        </p:txBody>
      </p:sp>
      <p:pic>
        <p:nvPicPr>
          <p:cNvPr id="5122" name="Picture 2" descr="Le z drugimi smo! | OŠ Miroslava Vilharja Postojna, 1., 8., 15. in 22.  april 2020"/>
          <p:cNvPicPr>
            <a:picLocks noChangeAspect="1" noChangeArrowheads="1"/>
          </p:cNvPicPr>
          <p:nvPr/>
        </p:nvPicPr>
        <p:blipFill rotWithShape="1">
          <a:blip r:embed="rId2">
            <a:extLst>
              <a:ext uri="{28A0092B-C50C-407E-A947-70E740481C1C}">
                <a14:useLocalDpi xmlns:a14="http://schemas.microsoft.com/office/drawing/2010/main" val="0"/>
              </a:ext>
            </a:extLst>
          </a:blip>
          <a:srcRect l="17357"/>
          <a:stretch/>
        </p:blipFill>
        <p:spPr bwMode="auto">
          <a:xfrm>
            <a:off x="4853261" y="2038763"/>
            <a:ext cx="4290739" cy="310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739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txBox="1">
            <a:spLocks/>
          </p:cNvSpPr>
          <p:nvPr/>
        </p:nvSpPr>
        <p:spPr>
          <a:xfrm>
            <a:off x="181428" y="84940"/>
            <a:ext cx="90932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Predmetnik osnovne šole za prilagojeni program z nižjim izobrazbenim standardom</a:t>
            </a:r>
            <a:endParaRPr lang="sl-SI" sz="1800" dirty="0">
              <a:solidFill>
                <a:schemeClr val="tx1"/>
              </a:solidFill>
              <a:latin typeface="+mj-lt"/>
            </a:endParaRPr>
          </a:p>
        </p:txBody>
      </p:sp>
      <p:graphicFrame>
        <p:nvGraphicFramePr>
          <p:cNvPr id="3" name="Tabela 2"/>
          <p:cNvGraphicFramePr>
            <a:graphicFrameLocks noGrp="1"/>
          </p:cNvGraphicFramePr>
          <p:nvPr>
            <p:extLst>
              <p:ext uri="{D42A27DB-BD31-4B8C-83A1-F6EECF244321}">
                <p14:modId xmlns:p14="http://schemas.microsoft.com/office/powerpoint/2010/main" val="3111265918"/>
              </p:ext>
            </p:extLst>
          </p:nvPr>
        </p:nvGraphicFramePr>
        <p:xfrm>
          <a:off x="261259" y="643742"/>
          <a:ext cx="6154054" cy="3722629"/>
        </p:xfrm>
        <a:graphic>
          <a:graphicData uri="http://schemas.openxmlformats.org/drawingml/2006/table">
            <a:tbl>
              <a:tblPr firstRow="1" bandRow="1">
                <a:tableStyleId>{165A5818-91DA-4400-851C-00DBC44C59E1}</a:tableStyleId>
              </a:tblPr>
              <a:tblGrid>
                <a:gridCol w="2044469">
                  <a:extLst>
                    <a:ext uri="{9D8B030D-6E8A-4147-A177-3AD203B41FA5}">
                      <a16:colId xmlns:a16="http://schemas.microsoft.com/office/drawing/2014/main" val="73783467"/>
                    </a:ext>
                  </a:extLst>
                </a:gridCol>
                <a:gridCol w="444729">
                  <a:extLst>
                    <a:ext uri="{9D8B030D-6E8A-4147-A177-3AD203B41FA5}">
                      <a16:colId xmlns:a16="http://schemas.microsoft.com/office/drawing/2014/main" val="2428973934"/>
                    </a:ext>
                  </a:extLst>
                </a:gridCol>
                <a:gridCol w="435429">
                  <a:extLst>
                    <a:ext uri="{9D8B030D-6E8A-4147-A177-3AD203B41FA5}">
                      <a16:colId xmlns:a16="http://schemas.microsoft.com/office/drawing/2014/main" val="1539794422"/>
                    </a:ext>
                  </a:extLst>
                </a:gridCol>
                <a:gridCol w="449943">
                  <a:extLst>
                    <a:ext uri="{9D8B030D-6E8A-4147-A177-3AD203B41FA5}">
                      <a16:colId xmlns:a16="http://schemas.microsoft.com/office/drawing/2014/main" val="3843487607"/>
                    </a:ext>
                  </a:extLst>
                </a:gridCol>
                <a:gridCol w="413657">
                  <a:extLst>
                    <a:ext uri="{9D8B030D-6E8A-4147-A177-3AD203B41FA5}">
                      <a16:colId xmlns:a16="http://schemas.microsoft.com/office/drawing/2014/main" val="1396359573"/>
                    </a:ext>
                  </a:extLst>
                </a:gridCol>
                <a:gridCol w="442685">
                  <a:extLst>
                    <a:ext uri="{9D8B030D-6E8A-4147-A177-3AD203B41FA5}">
                      <a16:colId xmlns:a16="http://schemas.microsoft.com/office/drawing/2014/main" val="4001381661"/>
                    </a:ext>
                  </a:extLst>
                </a:gridCol>
                <a:gridCol w="420915">
                  <a:extLst>
                    <a:ext uri="{9D8B030D-6E8A-4147-A177-3AD203B41FA5}">
                      <a16:colId xmlns:a16="http://schemas.microsoft.com/office/drawing/2014/main" val="3213318782"/>
                    </a:ext>
                  </a:extLst>
                </a:gridCol>
                <a:gridCol w="457200">
                  <a:extLst>
                    <a:ext uri="{9D8B030D-6E8A-4147-A177-3AD203B41FA5}">
                      <a16:colId xmlns:a16="http://schemas.microsoft.com/office/drawing/2014/main" val="2049541653"/>
                    </a:ext>
                  </a:extLst>
                </a:gridCol>
                <a:gridCol w="515257">
                  <a:extLst>
                    <a:ext uri="{9D8B030D-6E8A-4147-A177-3AD203B41FA5}">
                      <a16:colId xmlns:a16="http://schemas.microsoft.com/office/drawing/2014/main" val="2182809856"/>
                    </a:ext>
                  </a:extLst>
                </a:gridCol>
                <a:gridCol w="529770">
                  <a:extLst>
                    <a:ext uri="{9D8B030D-6E8A-4147-A177-3AD203B41FA5}">
                      <a16:colId xmlns:a16="http://schemas.microsoft.com/office/drawing/2014/main" val="861369777"/>
                    </a:ext>
                  </a:extLst>
                </a:gridCol>
              </a:tblGrid>
              <a:tr h="260101">
                <a:tc>
                  <a:txBody>
                    <a:bodyPr/>
                    <a:lstStyle/>
                    <a:p>
                      <a:r>
                        <a:rPr lang="sl-SI" sz="820" b="1" dirty="0" smtClean="0">
                          <a:solidFill>
                            <a:schemeClr val="tx1"/>
                          </a:solidFill>
                        </a:rPr>
                        <a:t>predmet</a:t>
                      </a:r>
                      <a:endParaRPr lang="sl-SI" sz="820" b="1" dirty="0">
                        <a:solidFill>
                          <a:schemeClr val="tx1"/>
                        </a:solidFill>
                      </a:endParaRPr>
                    </a:p>
                  </a:txBody>
                  <a:tcPr/>
                </a:tc>
                <a:tc>
                  <a:txBody>
                    <a:bodyPr/>
                    <a:lstStyle/>
                    <a:p>
                      <a:r>
                        <a:rPr lang="sl-SI" sz="820" b="1" dirty="0" smtClean="0">
                          <a:solidFill>
                            <a:schemeClr val="tx1"/>
                          </a:solidFill>
                        </a:rPr>
                        <a:t>1. e</a:t>
                      </a:r>
                      <a:endParaRPr lang="sl-SI" sz="820" b="1" dirty="0">
                        <a:solidFill>
                          <a:schemeClr val="tx1"/>
                        </a:solidFill>
                      </a:endParaRPr>
                    </a:p>
                  </a:txBody>
                  <a:tcPr/>
                </a:tc>
                <a:tc>
                  <a:txBody>
                    <a:bodyPr/>
                    <a:lstStyle/>
                    <a:p>
                      <a:r>
                        <a:rPr lang="sl-SI" sz="820" b="1" dirty="0" smtClean="0">
                          <a:solidFill>
                            <a:schemeClr val="tx1"/>
                          </a:solidFill>
                        </a:rPr>
                        <a:t>2. e.</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3.</a:t>
                      </a:r>
                      <a:r>
                        <a:rPr lang="sl-SI" sz="820" b="1" baseline="0" dirty="0" smtClean="0">
                          <a:solidFill>
                            <a:schemeClr val="tx1"/>
                          </a:solidFill>
                        </a:rPr>
                        <a:t> e</a:t>
                      </a:r>
                      <a:r>
                        <a:rPr lang="sl-SI" sz="820" b="1" dirty="0" smtClean="0">
                          <a:solidFill>
                            <a:schemeClr val="tx1"/>
                          </a:solidFill>
                        </a:rPr>
                        <a:t>.</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4. e.</a:t>
                      </a:r>
                      <a:endParaRPr lang="sl-SI" sz="820" b="1" dirty="0">
                        <a:solidFill>
                          <a:schemeClr val="tx1"/>
                        </a:solidFill>
                      </a:endParaRPr>
                    </a:p>
                  </a:txBody>
                  <a:tcPr/>
                </a:tc>
                <a:tc>
                  <a:txBody>
                    <a:bodyPr/>
                    <a:lstStyle/>
                    <a:p>
                      <a:r>
                        <a:rPr lang="sl-SI" sz="820" b="1" dirty="0" smtClean="0">
                          <a:solidFill>
                            <a:schemeClr val="tx1"/>
                          </a:solidFill>
                        </a:rPr>
                        <a:t>5. e.</a:t>
                      </a:r>
                      <a:endParaRPr lang="sl-SI" sz="820" b="1" dirty="0">
                        <a:solidFill>
                          <a:schemeClr val="tx1"/>
                        </a:solidFill>
                      </a:endParaRPr>
                    </a:p>
                  </a:txBody>
                  <a:tcPr/>
                </a:tc>
                <a:tc>
                  <a:txBody>
                    <a:bodyPr/>
                    <a:lstStyle/>
                    <a:p>
                      <a:r>
                        <a:rPr lang="sl-SI" sz="820" b="1" dirty="0" smtClean="0">
                          <a:solidFill>
                            <a:schemeClr val="tx1"/>
                          </a:solidFill>
                        </a:rPr>
                        <a:t>6. e.</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7. e.</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8. e.</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9. e. </a:t>
                      </a:r>
                      <a:endParaRPr lang="sl-SI" sz="820" b="1" dirty="0">
                        <a:solidFill>
                          <a:schemeClr val="tx1"/>
                        </a:solidFill>
                      </a:endParaRPr>
                    </a:p>
                  </a:txBody>
                  <a:tcPr/>
                </a:tc>
                <a:extLst>
                  <a:ext uri="{0D108BD9-81ED-4DB2-BD59-A6C34878D82A}">
                    <a16:rowId xmlns:a16="http://schemas.microsoft.com/office/drawing/2014/main" val="3454168512"/>
                  </a:ext>
                </a:extLst>
              </a:tr>
              <a:tr h="186803">
                <a:tc>
                  <a:txBody>
                    <a:bodyPr/>
                    <a:lstStyle/>
                    <a:p>
                      <a:r>
                        <a:rPr lang="sl-SI" sz="820" dirty="0" smtClean="0">
                          <a:solidFill>
                            <a:schemeClr val="tx1"/>
                          </a:solidFill>
                        </a:rPr>
                        <a:t>slovenščina</a:t>
                      </a:r>
                      <a:endParaRPr lang="sl-SI" sz="820" dirty="0">
                        <a:solidFill>
                          <a:schemeClr val="tx1"/>
                        </a:solidFill>
                      </a:endParaRPr>
                    </a:p>
                  </a:txBody>
                  <a:tcPr/>
                </a:tc>
                <a:tc>
                  <a:txBody>
                    <a:bodyPr/>
                    <a:lstStyle/>
                    <a:p>
                      <a:r>
                        <a:rPr lang="sl-SI" sz="820" dirty="0" smtClean="0">
                          <a:solidFill>
                            <a:schemeClr val="tx1"/>
                          </a:solidFill>
                        </a:rPr>
                        <a:t>6</a:t>
                      </a:r>
                      <a:endParaRPr lang="sl-SI" sz="820" dirty="0">
                        <a:solidFill>
                          <a:schemeClr val="tx1"/>
                        </a:solidFill>
                      </a:endParaRPr>
                    </a:p>
                  </a:txBody>
                  <a:tcPr/>
                </a:tc>
                <a:tc>
                  <a:txBody>
                    <a:bodyPr/>
                    <a:lstStyle/>
                    <a:p>
                      <a:r>
                        <a:rPr lang="sl-SI" sz="820" dirty="0" smtClean="0">
                          <a:solidFill>
                            <a:schemeClr val="tx1"/>
                          </a:solidFill>
                        </a:rPr>
                        <a:t>7</a:t>
                      </a:r>
                      <a:endParaRPr lang="sl-SI" sz="820" dirty="0">
                        <a:solidFill>
                          <a:schemeClr val="tx1"/>
                        </a:solidFill>
                      </a:endParaRPr>
                    </a:p>
                  </a:txBody>
                  <a:tcPr/>
                </a:tc>
                <a:tc>
                  <a:txBody>
                    <a:bodyPr/>
                    <a:lstStyle/>
                    <a:p>
                      <a:r>
                        <a:rPr lang="sl-SI" sz="820" dirty="0" smtClean="0">
                          <a:solidFill>
                            <a:schemeClr val="tx1"/>
                          </a:solidFill>
                        </a:rPr>
                        <a:t>7</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extLst>
                  <a:ext uri="{0D108BD9-81ED-4DB2-BD59-A6C34878D82A}">
                    <a16:rowId xmlns:a16="http://schemas.microsoft.com/office/drawing/2014/main" val="3862923080"/>
                  </a:ext>
                </a:extLst>
              </a:tr>
              <a:tr h="183175">
                <a:tc>
                  <a:txBody>
                    <a:bodyPr/>
                    <a:lstStyle/>
                    <a:p>
                      <a:r>
                        <a:rPr lang="sl-SI" sz="820" dirty="0" smtClean="0">
                          <a:solidFill>
                            <a:schemeClr val="tx1"/>
                          </a:solidFill>
                        </a:rPr>
                        <a:t>likovna umetnost</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extLst>
                  <a:ext uri="{0D108BD9-81ED-4DB2-BD59-A6C34878D82A}">
                    <a16:rowId xmlns:a16="http://schemas.microsoft.com/office/drawing/2014/main" val="1787320136"/>
                  </a:ext>
                </a:extLst>
              </a:tr>
              <a:tr h="183175">
                <a:tc>
                  <a:txBody>
                    <a:bodyPr/>
                    <a:lstStyle/>
                    <a:p>
                      <a:r>
                        <a:rPr lang="sl-SI" sz="820" dirty="0" smtClean="0">
                          <a:solidFill>
                            <a:schemeClr val="tx1"/>
                          </a:solidFill>
                        </a:rPr>
                        <a:t>glasbena umetnost</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extLst>
                  <a:ext uri="{0D108BD9-81ED-4DB2-BD59-A6C34878D82A}">
                    <a16:rowId xmlns:a16="http://schemas.microsoft.com/office/drawing/2014/main" val="411567922"/>
                  </a:ext>
                </a:extLst>
              </a:tr>
              <a:tr h="18864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dirty="0" smtClean="0">
                          <a:solidFill>
                            <a:schemeClr val="tx1"/>
                          </a:solidFill>
                        </a:rPr>
                        <a:t>spoznavanje okolja</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extLst>
                  <a:ext uri="{0D108BD9-81ED-4DB2-BD59-A6C34878D82A}">
                    <a16:rowId xmlns:a16="http://schemas.microsoft.com/office/drawing/2014/main" val="630292302"/>
                  </a:ext>
                </a:extLst>
              </a:tr>
              <a:tr h="183175">
                <a:tc>
                  <a:txBody>
                    <a:bodyPr/>
                    <a:lstStyle/>
                    <a:p>
                      <a:r>
                        <a:rPr lang="sl-SI" sz="820" dirty="0" smtClean="0">
                          <a:solidFill>
                            <a:schemeClr val="tx1"/>
                          </a:solidFill>
                        </a:rPr>
                        <a:t>angleščina</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extLst>
                  <a:ext uri="{0D108BD9-81ED-4DB2-BD59-A6C34878D82A}">
                    <a16:rowId xmlns:a16="http://schemas.microsoft.com/office/drawing/2014/main" val="395423741"/>
                  </a:ext>
                </a:extLst>
              </a:tr>
              <a:tr h="1831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dirty="0" smtClean="0">
                          <a:solidFill>
                            <a:schemeClr val="tx1"/>
                          </a:solidFill>
                        </a:rPr>
                        <a:t>tehnika in tehnologija</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extLst>
                  <a:ext uri="{0D108BD9-81ED-4DB2-BD59-A6C34878D82A}">
                    <a16:rowId xmlns:a16="http://schemas.microsoft.com/office/drawing/2014/main" val="1377713197"/>
                  </a:ext>
                </a:extLst>
              </a:tr>
              <a:tr h="1831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dirty="0" smtClean="0">
                          <a:solidFill>
                            <a:schemeClr val="tx1"/>
                          </a:solidFill>
                        </a:rPr>
                        <a:t>naravoslovje </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extLst>
                  <a:ext uri="{0D108BD9-81ED-4DB2-BD59-A6C34878D82A}">
                    <a16:rowId xmlns:a16="http://schemas.microsoft.com/office/drawing/2014/main" val="2615254489"/>
                  </a:ext>
                </a:extLst>
              </a:tr>
              <a:tr h="183175">
                <a:tc>
                  <a:txBody>
                    <a:bodyPr/>
                    <a:lstStyle/>
                    <a:p>
                      <a:r>
                        <a:rPr lang="sl-SI" sz="820" dirty="0" smtClean="0">
                          <a:solidFill>
                            <a:schemeClr val="tx1"/>
                          </a:solidFill>
                        </a:rPr>
                        <a:t>družboslovje</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2,5</a:t>
                      </a:r>
                      <a:endParaRPr lang="sl-SI" sz="820" dirty="0">
                        <a:solidFill>
                          <a:schemeClr val="tx1"/>
                        </a:solidFill>
                      </a:endParaRPr>
                    </a:p>
                  </a:txBody>
                  <a:tcPr/>
                </a:tc>
                <a:tc>
                  <a:txBody>
                    <a:bodyPr/>
                    <a:lstStyle/>
                    <a:p>
                      <a:r>
                        <a:rPr lang="sl-SI" sz="820" dirty="0" smtClean="0">
                          <a:solidFill>
                            <a:schemeClr val="tx1"/>
                          </a:solidFill>
                        </a:rPr>
                        <a:t>2,5</a:t>
                      </a:r>
                      <a:endParaRPr lang="sl-SI" sz="820" dirty="0">
                        <a:solidFill>
                          <a:schemeClr val="tx1"/>
                        </a:solidFill>
                      </a:endParaRPr>
                    </a:p>
                  </a:txBody>
                  <a:tcPr/>
                </a:tc>
                <a:tc>
                  <a:txBody>
                    <a:bodyPr/>
                    <a:lstStyle/>
                    <a:p>
                      <a:r>
                        <a:rPr lang="sl-SI" sz="820" dirty="0" smtClean="0">
                          <a:solidFill>
                            <a:schemeClr val="tx1"/>
                          </a:solidFill>
                        </a:rPr>
                        <a:t>2,5</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extLst>
                  <a:ext uri="{0D108BD9-81ED-4DB2-BD59-A6C34878D82A}">
                    <a16:rowId xmlns:a16="http://schemas.microsoft.com/office/drawing/2014/main" val="3199012477"/>
                  </a:ext>
                </a:extLst>
              </a:tr>
              <a:tr h="183175">
                <a:tc>
                  <a:txBody>
                    <a:bodyPr/>
                    <a:lstStyle/>
                    <a:p>
                      <a:r>
                        <a:rPr lang="sl-SI" sz="820" dirty="0" smtClean="0">
                          <a:solidFill>
                            <a:schemeClr val="tx1"/>
                          </a:solidFill>
                        </a:rPr>
                        <a:t>matematika</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extLst>
                  <a:ext uri="{0D108BD9-81ED-4DB2-BD59-A6C34878D82A}">
                    <a16:rowId xmlns:a16="http://schemas.microsoft.com/office/drawing/2014/main" val="1928369184"/>
                  </a:ext>
                </a:extLst>
              </a:tr>
              <a:tr h="183175">
                <a:tc>
                  <a:txBody>
                    <a:bodyPr/>
                    <a:lstStyle/>
                    <a:p>
                      <a:r>
                        <a:rPr lang="sl-SI" sz="820" dirty="0" smtClean="0">
                          <a:solidFill>
                            <a:schemeClr val="tx1"/>
                          </a:solidFill>
                        </a:rPr>
                        <a:t>gospodinjstvo </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extLst>
                  <a:ext uri="{0D108BD9-81ED-4DB2-BD59-A6C34878D82A}">
                    <a16:rowId xmlns:a16="http://schemas.microsoft.com/office/drawing/2014/main" val="1617160127"/>
                  </a:ext>
                </a:extLst>
              </a:tr>
              <a:tr h="1831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dirty="0" smtClean="0">
                          <a:solidFill>
                            <a:schemeClr val="tx1"/>
                          </a:solidFill>
                        </a:rPr>
                        <a:t>šport</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extLst>
                  <a:ext uri="{0D108BD9-81ED-4DB2-BD59-A6C34878D82A}">
                    <a16:rowId xmlns:a16="http://schemas.microsoft.com/office/drawing/2014/main" val="1214266041"/>
                  </a:ext>
                </a:extLst>
              </a:tr>
              <a:tr h="183175">
                <a:tc>
                  <a:txBody>
                    <a:bodyPr/>
                    <a:lstStyle/>
                    <a:p>
                      <a:r>
                        <a:rPr lang="sl-SI" sz="820" dirty="0" smtClean="0">
                          <a:solidFill>
                            <a:schemeClr val="tx1"/>
                          </a:solidFill>
                        </a:rPr>
                        <a:t>IP</a:t>
                      </a:r>
                      <a:r>
                        <a:rPr lang="sl-SI" sz="820" baseline="0" dirty="0" smtClean="0">
                          <a:solidFill>
                            <a:schemeClr val="tx1"/>
                          </a:solidFill>
                        </a:rPr>
                        <a:t> </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extLst>
                  <a:ext uri="{0D108BD9-81ED-4DB2-BD59-A6C34878D82A}">
                    <a16:rowId xmlns:a16="http://schemas.microsoft.com/office/drawing/2014/main" val="1840865204"/>
                  </a:ext>
                </a:extLst>
              </a:tr>
              <a:tr h="1831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0" dirty="0" smtClean="0">
                          <a:solidFill>
                            <a:schemeClr val="tx1"/>
                          </a:solidFill>
                        </a:rPr>
                        <a:t>oddelčna</a:t>
                      </a:r>
                      <a:r>
                        <a:rPr lang="sl-SI" sz="820" b="0" baseline="0" dirty="0" smtClean="0">
                          <a:solidFill>
                            <a:schemeClr val="tx1"/>
                          </a:solidFill>
                        </a:rPr>
                        <a:t> skupnost</a:t>
                      </a:r>
                      <a:endParaRPr lang="sl-SI" sz="820" b="0" dirty="0">
                        <a:solidFill>
                          <a:schemeClr val="tx1"/>
                        </a:solidFill>
                      </a:endParaRPr>
                    </a:p>
                  </a:txBody>
                  <a:tcPr/>
                </a:tc>
                <a:tc>
                  <a:txBody>
                    <a:bodyPr/>
                    <a:lstStyle/>
                    <a:p>
                      <a:r>
                        <a:rPr lang="sl-SI" sz="820" b="0" dirty="0" smtClean="0">
                          <a:solidFill>
                            <a:schemeClr val="tx1"/>
                          </a:solidFill>
                        </a:rPr>
                        <a:t>0,5</a:t>
                      </a:r>
                      <a:endParaRPr lang="sl-SI" sz="820" b="0" dirty="0">
                        <a:solidFill>
                          <a:schemeClr val="tx1"/>
                        </a:solidFill>
                      </a:endParaRPr>
                    </a:p>
                  </a:txBody>
                  <a:tcPr/>
                </a:tc>
                <a:tc>
                  <a:txBody>
                    <a:bodyPr/>
                    <a:lstStyle/>
                    <a:p>
                      <a:r>
                        <a:rPr lang="sl-SI" sz="820" b="0" dirty="0" smtClean="0">
                          <a:solidFill>
                            <a:schemeClr val="tx1"/>
                          </a:solidFill>
                        </a:rPr>
                        <a:t>0,5</a:t>
                      </a:r>
                      <a:endParaRPr lang="sl-SI" sz="820" b="0" dirty="0">
                        <a:solidFill>
                          <a:schemeClr val="tx1"/>
                        </a:solidFill>
                      </a:endParaRPr>
                    </a:p>
                  </a:txBody>
                  <a:tcPr/>
                </a:tc>
                <a:tc>
                  <a:txBody>
                    <a:bodyPr/>
                    <a:lstStyle/>
                    <a:p>
                      <a:r>
                        <a:rPr lang="sl-SI" sz="820" b="0" dirty="0" smtClean="0">
                          <a:solidFill>
                            <a:schemeClr val="tx1"/>
                          </a:solidFill>
                        </a:rPr>
                        <a:t>0,5</a:t>
                      </a:r>
                      <a:endParaRPr lang="sl-SI" sz="820" b="0" dirty="0">
                        <a:solidFill>
                          <a:schemeClr val="tx1"/>
                        </a:solidFill>
                      </a:endParaRPr>
                    </a:p>
                  </a:txBody>
                  <a:tcPr/>
                </a:tc>
                <a:tc>
                  <a:txBody>
                    <a:bodyPr/>
                    <a:lstStyle/>
                    <a:p>
                      <a:r>
                        <a:rPr lang="sl-SI" sz="820" b="0" dirty="0" smtClean="0">
                          <a:solidFill>
                            <a:schemeClr val="tx1"/>
                          </a:solidFill>
                        </a:rPr>
                        <a:t>0,5</a:t>
                      </a:r>
                      <a:endParaRPr lang="sl-SI" sz="820" b="0" dirty="0">
                        <a:solidFill>
                          <a:schemeClr val="tx1"/>
                        </a:solidFill>
                      </a:endParaRPr>
                    </a:p>
                  </a:txBody>
                  <a:tcPr/>
                </a:tc>
                <a:tc>
                  <a:txBody>
                    <a:bodyPr/>
                    <a:lstStyle/>
                    <a:p>
                      <a:r>
                        <a:rPr lang="sl-SI" sz="820" b="0" dirty="0" smtClean="0">
                          <a:solidFill>
                            <a:schemeClr val="tx1"/>
                          </a:solidFill>
                        </a:rPr>
                        <a:t>0,5</a:t>
                      </a:r>
                      <a:endParaRPr lang="sl-SI" sz="820" b="0" dirty="0">
                        <a:solidFill>
                          <a:schemeClr val="tx1"/>
                        </a:solidFill>
                      </a:endParaRPr>
                    </a:p>
                  </a:txBody>
                  <a:tcPr/>
                </a:tc>
                <a:tc>
                  <a:txBody>
                    <a:bodyPr/>
                    <a:lstStyle/>
                    <a:p>
                      <a:r>
                        <a:rPr lang="sl-SI" sz="820" b="0" dirty="0" smtClean="0">
                          <a:solidFill>
                            <a:schemeClr val="tx1"/>
                          </a:solidFill>
                        </a:rPr>
                        <a:t>0,5</a:t>
                      </a:r>
                      <a:endParaRPr lang="sl-SI" sz="820" b="0" dirty="0">
                        <a:solidFill>
                          <a:schemeClr val="tx1"/>
                        </a:solidFill>
                      </a:endParaRPr>
                    </a:p>
                  </a:txBody>
                  <a:tcPr/>
                </a:tc>
                <a:tc>
                  <a:txBody>
                    <a:bodyPr/>
                    <a:lstStyle/>
                    <a:p>
                      <a:r>
                        <a:rPr lang="sl-SI" sz="820" b="0" dirty="0" smtClean="0">
                          <a:solidFill>
                            <a:schemeClr val="tx1"/>
                          </a:solidFill>
                        </a:rPr>
                        <a:t>1</a:t>
                      </a:r>
                      <a:endParaRPr lang="sl-SI" sz="820" b="0" dirty="0">
                        <a:solidFill>
                          <a:schemeClr val="tx1"/>
                        </a:solidFill>
                      </a:endParaRPr>
                    </a:p>
                  </a:txBody>
                  <a:tcPr/>
                </a:tc>
                <a:tc>
                  <a:txBody>
                    <a:bodyPr/>
                    <a:lstStyle/>
                    <a:p>
                      <a:r>
                        <a:rPr lang="sl-SI" sz="820" b="0" dirty="0" smtClean="0">
                          <a:solidFill>
                            <a:schemeClr val="tx1"/>
                          </a:solidFill>
                        </a:rPr>
                        <a:t>1</a:t>
                      </a:r>
                      <a:endParaRPr lang="sl-SI" sz="820" b="0" dirty="0">
                        <a:solidFill>
                          <a:schemeClr val="tx1"/>
                        </a:solidFill>
                      </a:endParaRPr>
                    </a:p>
                  </a:txBody>
                  <a:tcPr/>
                </a:tc>
                <a:tc>
                  <a:txBody>
                    <a:bodyPr/>
                    <a:lstStyle/>
                    <a:p>
                      <a:r>
                        <a:rPr lang="sl-SI" sz="820" b="0" dirty="0" smtClean="0">
                          <a:solidFill>
                            <a:schemeClr val="tx1"/>
                          </a:solidFill>
                        </a:rPr>
                        <a:t>1</a:t>
                      </a:r>
                      <a:endParaRPr lang="sl-SI" sz="820" b="0" dirty="0">
                        <a:solidFill>
                          <a:schemeClr val="tx1"/>
                        </a:solidFill>
                      </a:endParaRPr>
                    </a:p>
                  </a:txBody>
                  <a:tcPr/>
                </a:tc>
                <a:extLst>
                  <a:ext uri="{0D108BD9-81ED-4DB2-BD59-A6C34878D82A}">
                    <a16:rowId xmlns:a16="http://schemas.microsoft.com/office/drawing/2014/main" val="1446203900"/>
                  </a:ext>
                </a:extLst>
              </a:tr>
              <a:tr h="1831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0" dirty="0" smtClean="0">
                          <a:solidFill>
                            <a:schemeClr val="tx1"/>
                          </a:solidFill>
                        </a:rPr>
                        <a:t>socialno učenje </a:t>
                      </a:r>
                      <a:endParaRPr lang="sl-SI" sz="820" b="0" dirty="0">
                        <a:solidFill>
                          <a:schemeClr val="tx1"/>
                        </a:solidFill>
                      </a:endParaRPr>
                    </a:p>
                  </a:txBody>
                  <a:tcPr/>
                </a:tc>
                <a:tc>
                  <a:txBody>
                    <a:bodyPr/>
                    <a:lstStyle/>
                    <a:p>
                      <a:r>
                        <a:rPr lang="sl-SI" sz="820" b="0" dirty="0" smtClean="0">
                          <a:solidFill>
                            <a:schemeClr val="tx1"/>
                          </a:solidFill>
                        </a:rPr>
                        <a:t>1</a:t>
                      </a:r>
                      <a:endParaRPr lang="sl-SI" sz="820" b="0" dirty="0">
                        <a:solidFill>
                          <a:schemeClr val="tx1"/>
                        </a:solidFill>
                      </a:endParaRPr>
                    </a:p>
                  </a:txBody>
                  <a:tcPr/>
                </a:tc>
                <a:tc>
                  <a:txBody>
                    <a:bodyPr/>
                    <a:lstStyle/>
                    <a:p>
                      <a:r>
                        <a:rPr lang="sl-SI" sz="820" b="0" dirty="0" smtClean="0">
                          <a:solidFill>
                            <a:schemeClr val="tx1"/>
                          </a:solidFill>
                        </a:rPr>
                        <a:t>1</a:t>
                      </a:r>
                      <a:endParaRPr lang="sl-SI" sz="820" b="0" dirty="0">
                        <a:solidFill>
                          <a:schemeClr val="tx1"/>
                        </a:solidFill>
                      </a:endParaRPr>
                    </a:p>
                  </a:txBody>
                  <a:tcPr/>
                </a:tc>
                <a:tc>
                  <a:txBody>
                    <a:bodyPr/>
                    <a:lstStyle/>
                    <a:p>
                      <a:r>
                        <a:rPr lang="sl-SI" sz="820" b="0" dirty="0" smtClean="0">
                          <a:solidFill>
                            <a:schemeClr val="tx1"/>
                          </a:solidFill>
                        </a:rPr>
                        <a:t>1</a:t>
                      </a:r>
                      <a:endParaRPr lang="sl-SI" sz="820" b="0" dirty="0">
                        <a:solidFill>
                          <a:schemeClr val="tx1"/>
                        </a:solidFill>
                      </a:endParaRPr>
                    </a:p>
                  </a:txBody>
                  <a:tcPr/>
                </a:tc>
                <a:tc>
                  <a:txBody>
                    <a:bodyPr/>
                    <a:lstStyle/>
                    <a:p>
                      <a:r>
                        <a:rPr lang="sl-SI" sz="820" b="0" dirty="0" smtClean="0">
                          <a:solidFill>
                            <a:schemeClr val="tx1"/>
                          </a:solidFill>
                        </a:rPr>
                        <a:t>1</a:t>
                      </a:r>
                      <a:endParaRPr lang="sl-SI" sz="820" b="0" dirty="0">
                        <a:solidFill>
                          <a:schemeClr val="tx1"/>
                        </a:solidFill>
                      </a:endParaRPr>
                    </a:p>
                  </a:txBody>
                  <a:tcPr/>
                </a:tc>
                <a:tc>
                  <a:txBody>
                    <a:bodyPr/>
                    <a:lstStyle/>
                    <a:p>
                      <a:r>
                        <a:rPr lang="sl-SI" sz="820" b="0" dirty="0" smtClean="0">
                          <a:solidFill>
                            <a:schemeClr val="tx1"/>
                          </a:solidFill>
                        </a:rPr>
                        <a:t>1</a:t>
                      </a:r>
                      <a:endParaRPr lang="sl-SI" sz="820" b="0" dirty="0">
                        <a:solidFill>
                          <a:schemeClr val="tx1"/>
                        </a:solidFill>
                      </a:endParaRPr>
                    </a:p>
                  </a:txBody>
                  <a:tcPr/>
                </a:tc>
                <a:tc>
                  <a:txBody>
                    <a:bodyPr/>
                    <a:lstStyle/>
                    <a:p>
                      <a:r>
                        <a:rPr lang="sl-SI" sz="820" b="0" dirty="0" smtClean="0">
                          <a:solidFill>
                            <a:schemeClr val="tx1"/>
                          </a:solidFill>
                        </a:rPr>
                        <a:t>1</a:t>
                      </a:r>
                      <a:endParaRPr lang="sl-SI" sz="820" b="0" dirty="0">
                        <a:solidFill>
                          <a:schemeClr val="tx1"/>
                        </a:solidFill>
                      </a:endParaRPr>
                    </a:p>
                  </a:txBody>
                  <a:tcPr/>
                </a:tc>
                <a:tc>
                  <a:txBody>
                    <a:bodyPr/>
                    <a:lstStyle/>
                    <a:p>
                      <a:endParaRPr lang="sl-SI" sz="820" b="0" dirty="0">
                        <a:solidFill>
                          <a:schemeClr val="tx1"/>
                        </a:solidFill>
                      </a:endParaRPr>
                    </a:p>
                  </a:txBody>
                  <a:tcPr/>
                </a:tc>
                <a:tc>
                  <a:txBody>
                    <a:bodyPr/>
                    <a:lstStyle/>
                    <a:p>
                      <a:endParaRPr lang="sl-SI" sz="820" b="0" dirty="0">
                        <a:solidFill>
                          <a:schemeClr val="tx1"/>
                        </a:solidFill>
                      </a:endParaRPr>
                    </a:p>
                  </a:txBody>
                  <a:tcPr/>
                </a:tc>
                <a:tc>
                  <a:txBody>
                    <a:bodyPr/>
                    <a:lstStyle/>
                    <a:p>
                      <a:endParaRPr lang="sl-SI" sz="820" b="0" dirty="0">
                        <a:solidFill>
                          <a:schemeClr val="tx1"/>
                        </a:solidFill>
                      </a:endParaRPr>
                    </a:p>
                  </a:txBody>
                  <a:tcPr/>
                </a:tc>
                <a:extLst>
                  <a:ext uri="{0D108BD9-81ED-4DB2-BD59-A6C34878D82A}">
                    <a16:rowId xmlns:a16="http://schemas.microsoft.com/office/drawing/2014/main" val="2301756242"/>
                  </a:ext>
                </a:extLst>
              </a:tr>
              <a:tr h="1831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tedensko</a:t>
                      </a:r>
                      <a:r>
                        <a:rPr lang="sl-SI" sz="820" b="1" baseline="0" dirty="0" smtClean="0">
                          <a:solidFill>
                            <a:schemeClr val="tx1"/>
                          </a:solidFill>
                        </a:rPr>
                        <a:t> število ur pouka</a:t>
                      </a:r>
                      <a:endParaRPr lang="sl-SI" sz="820" dirty="0">
                        <a:solidFill>
                          <a:schemeClr val="tx1"/>
                        </a:solidFill>
                      </a:endParaRPr>
                    </a:p>
                  </a:txBody>
                  <a:tcPr/>
                </a:tc>
                <a:tc>
                  <a:txBody>
                    <a:bodyPr/>
                    <a:lstStyle/>
                    <a:p>
                      <a:r>
                        <a:rPr lang="sl-SI" sz="820" b="1" dirty="0" smtClean="0">
                          <a:solidFill>
                            <a:schemeClr val="tx1"/>
                          </a:solidFill>
                        </a:rPr>
                        <a:t>20</a:t>
                      </a:r>
                      <a:endParaRPr lang="sl-SI" sz="820" b="1" dirty="0">
                        <a:solidFill>
                          <a:schemeClr val="tx1"/>
                        </a:solidFill>
                      </a:endParaRPr>
                    </a:p>
                  </a:txBody>
                  <a:tcPr/>
                </a:tc>
                <a:tc>
                  <a:txBody>
                    <a:bodyPr/>
                    <a:lstStyle/>
                    <a:p>
                      <a:r>
                        <a:rPr lang="sl-SI" sz="820" b="1" dirty="0" smtClean="0">
                          <a:solidFill>
                            <a:schemeClr val="tx1"/>
                          </a:solidFill>
                        </a:rPr>
                        <a:t>21</a:t>
                      </a:r>
                      <a:endParaRPr lang="sl-SI" sz="820" b="1" dirty="0">
                        <a:solidFill>
                          <a:schemeClr val="tx1"/>
                        </a:solidFill>
                      </a:endParaRPr>
                    </a:p>
                  </a:txBody>
                  <a:tcPr/>
                </a:tc>
                <a:tc>
                  <a:txBody>
                    <a:bodyPr/>
                    <a:lstStyle/>
                    <a:p>
                      <a:r>
                        <a:rPr lang="sl-SI" sz="820" b="1" dirty="0" smtClean="0">
                          <a:solidFill>
                            <a:schemeClr val="tx1"/>
                          </a:solidFill>
                        </a:rPr>
                        <a:t>22</a:t>
                      </a:r>
                      <a:endParaRPr lang="sl-SI" sz="820" b="1" dirty="0">
                        <a:solidFill>
                          <a:schemeClr val="tx1"/>
                        </a:solidFill>
                      </a:endParaRPr>
                    </a:p>
                  </a:txBody>
                  <a:tcPr/>
                </a:tc>
                <a:tc>
                  <a:txBody>
                    <a:bodyPr/>
                    <a:lstStyle/>
                    <a:p>
                      <a:r>
                        <a:rPr lang="sl-SI" sz="820" b="1" dirty="0" smtClean="0">
                          <a:solidFill>
                            <a:schemeClr val="tx1"/>
                          </a:solidFill>
                        </a:rPr>
                        <a:t>24,5</a:t>
                      </a:r>
                      <a:endParaRPr lang="sl-SI" sz="820" b="1" dirty="0">
                        <a:solidFill>
                          <a:schemeClr val="tx1"/>
                        </a:solidFill>
                      </a:endParaRPr>
                    </a:p>
                  </a:txBody>
                  <a:tcPr/>
                </a:tc>
                <a:tc>
                  <a:txBody>
                    <a:bodyPr/>
                    <a:lstStyle/>
                    <a:p>
                      <a:r>
                        <a:rPr lang="sl-SI" sz="820" b="1" dirty="0" smtClean="0">
                          <a:solidFill>
                            <a:schemeClr val="tx1"/>
                          </a:solidFill>
                        </a:rPr>
                        <a:t>25,5</a:t>
                      </a:r>
                      <a:endParaRPr lang="sl-SI" sz="820" b="1" dirty="0">
                        <a:solidFill>
                          <a:schemeClr val="tx1"/>
                        </a:solidFill>
                      </a:endParaRPr>
                    </a:p>
                  </a:txBody>
                  <a:tcPr/>
                </a:tc>
                <a:tc>
                  <a:txBody>
                    <a:bodyPr/>
                    <a:lstStyle/>
                    <a:p>
                      <a:r>
                        <a:rPr lang="sl-SI" sz="820" b="1" dirty="0" smtClean="0">
                          <a:solidFill>
                            <a:schemeClr val="tx1"/>
                          </a:solidFill>
                        </a:rPr>
                        <a:t>29</a:t>
                      </a:r>
                      <a:endParaRPr lang="sl-SI" sz="820" b="1" dirty="0">
                        <a:solidFill>
                          <a:schemeClr val="tx1"/>
                        </a:solidFill>
                      </a:endParaRPr>
                    </a:p>
                  </a:txBody>
                  <a:tcPr/>
                </a:tc>
                <a:tc>
                  <a:txBody>
                    <a:bodyPr/>
                    <a:lstStyle/>
                    <a:p>
                      <a:r>
                        <a:rPr lang="sl-SI" sz="820" b="1" dirty="0" smtClean="0">
                          <a:solidFill>
                            <a:schemeClr val="tx1"/>
                          </a:solidFill>
                        </a:rPr>
                        <a:t>29</a:t>
                      </a:r>
                      <a:endParaRPr lang="sl-SI" sz="820" b="1" dirty="0">
                        <a:solidFill>
                          <a:schemeClr val="tx1"/>
                        </a:solidFill>
                      </a:endParaRPr>
                    </a:p>
                  </a:txBody>
                  <a:tcPr/>
                </a:tc>
                <a:tc>
                  <a:txBody>
                    <a:bodyPr/>
                    <a:lstStyle/>
                    <a:p>
                      <a:r>
                        <a:rPr lang="sl-SI" sz="820" b="1" dirty="0" smtClean="0">
                          <a:solidFill>
                            <a:schemeClr val="tx1"/>
                          </a:solidFill>
                        </a:rPr>
                        <a:t>29</a:t>
                      </a:r>
                      <a:endParaRPr lang="sl-SI" sz="820" b="1" dirty="0">
                        <a:solidFill>
                          <a:schemeClr val="tx1"/>
                        </a:solidFill>
                      </a:endParaRPr>
                    </a:p>
                  </a:txBody>
                  <a:tcPr/>
                </a:tc>
                <a:tc>
                  <a:txBody>
                    <a:bodyPr/>
                    <a:lstStyle/>
                    <a:p>
                      <a:r>
                        <a:rPr lang="sl-SI" sz="820" b="1" dirty="0" smtClean="0">
                          <a:solidFill>
                            <a:schemeClr val="tx1"/>
                          </a:solidFill>
                        </a:rPr>
                        <a:t>29</a:t>
                      </a:r>
                      <a:endParaRPr lang="sl-SI" sz="820" b="1" dirty="0">
                        <a:solidFill>
                          <a:schemeClr val="tx1"/>
                        </a:solidFill>
                      </a:endParaRPr>
                    </a:p>
                  </a:txBody>
                  <a:tcPr/>
                </a:tc>
                <a:extLst>
                  <a:ext uri="{0D108BD9-81ED-4DB2-BD59-A6C34878D82A}">
                    <a16:rowId xmlns:a16="http://schemas.microsoft.com/office/drawing/2014/main" val="4201187138"/>
                  </a:ext>
                </a:extLst>
              </a:tr>
              <a:tr h="1831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število tednov pouka</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34</a:t>
                      </a:r>
                      <a:endParaRPr lang="sl-SI" sz="820" b="1" dirty="0">
                        <a:solidFill>
                          <a:schemeClr val="tx1"/>
                        </a:solidFill>
                      </a:endParaRPr>
                    </a:p>
                  </a:txBody>
                  <a:tcPr/>
                </a:tc>
                <a:tc>
                  <a:txBody>
                    <a:bodyPr/>
                    <a:lstStyle/>
                    <a:p>
                      <a:r>
                        <a:rPr lang="sl-SI" sz="820" b="1" dirty="0" smtClean="0">
                          <a:solidFill>
                            <a:schemeClr val="tx1"/>
                          </a:solidFill>
                        </a:rPr>
                        <a:t>33</a:t>
                      </a:r>
                      <a:endParaRPr lang="sl-SI" sz="820" b="1" dirty="0">
                        <a:solidFill>
                          <a:schemeClr val="tx1"/>
                        </a:solidFill>
                      </a:endParaRPr>
                    </a:p>
                  </a:txBody>
                  <a:tcPr/>
                </a:tc>
                <a:extLst>
                  <a:ext uri="{0D108BD9-81ED-4DB2-BD59-A6C34878D82A}">
                    <a16:rowId xmlns:a16="http://schemas.microsoft.com/office/drawing/2014/main" val="2534625057"/>
                  </a:ext>
                </a:extLst>
              </a:tr>
            </a:tbl>
          </a:graphicData>
        </a:graphic>
      </p:graphicFrame>
    </p:spTree>
    <p:extLst>
      <p:ext uri="{BB962C8B-B14F-4D97-AF65-F5344CB8AC3E}">
        <p14:creationId xmlns:p14="http://schemas.microsoft.com/office/powerpoint/2010/main" val="2121425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48746265"/>
              </p:ext>
            </p:extLst>
          </p:nvPr>
        </p:nvGraphicFramePr>
        <p:xfrm>
          <a:off x="283028" y="893786"/>
          <a:ext cx="6313715" cy="2088901"/>
        </p:xfrm>
        <a:graphic>
          <a:graphicData uri="http://schemas.openxmlformats.org/drawingml/2006/table">
            <a:tbl>
              <a:tblPr firstRow="1" bandRow="1">
                <a:tableStyleId>{165A5818-91DA-4400-851C-00DBC44C59E1}</a:tableStyleId>
              </a:tblPr>
              <a:tblGrid>
                <a:gridCol w="2350257">
                  <a:extLst>
                    <a:ext uri="{9D8B030D-6E8A-4147-A177-3AD203B41FA5}">
                      <a16:colId xmlns:a16="http://schemas.microsoft.com/office/drawing/2014/main" val="73783467"/>
                    </a:ext>
                  </a:extLst>
                </a:gridCol>
                <a:gridCol w="435904">
                  <a:extLst>
                    <a:ext uri="{9D8B030D-6E8A-4147-A177-3AD203B41FA5}">
                      <a16:colId xmlns:a16="http://schemas.microsoft.com/office/drawing/2014/main" val="2428973934"/>
                    </a:ext>
                  </a:extLst>
                </a:gridCol>
                <a:gridCol w="443568">
                  <a:extLst>
                    <a:ext uri="{9D8B030D-6E8A-4147-A177-3AD203B41FA5}">
                      <a16:colId xmlns:a16="http://schemas.microsoft.com/office/drawing/2014/main" val="1539794422"/>
                    </a:ext>
                  </a:extLst>
                </a:gridCol>
                <a:gridCol w="415845">
                  <a:extLst>
                    <a:ext uri="{9D8B030D-6E8A-4147-A177-3AD203B41FA5}">
                      <a16:colId xmlns:a16="http://schemas.microsoft.com/office/drawing/2014/main" val="3843487607"/>
                    </a:ext>
                  </a:extLst>
                </a:gridCol>
                <a:gridCol w="454250">
                  <a:extLst>
                    <a:ext uri="{9D8B030D-6E8A-4147-A177-3AD203B41FA5}">
                      <a16:colId xmlns:a16="http://schemas.microsoft.com/office/drawing/2014/main" val="1396359573"/>
                    </a:ext>
                  </a:extLst>
                </a:gridCol>
                <a:gridCol w="453677">
                  <a:extLst>
                    <a:ext uri="{9D8B030D-6E8A-4147-A177-3AD203B41FA5}">
                      <a16:colId xmlns:a16="http://schemas.microsoft.com/office/drawing/2014/main" val="4001381661"/>
                    </a:ext>
                  </a:extLst>
                </a:gridCol>
                <a:gridCol w="415844">
                  <a:extLst>
                    <a:ext uri="{9D8B030D-6E8A-4147-A177-3AD203B41FA5}">
                      <a16:colId xmlns:a16="http://schemas.microsoft.com/office/drawing/2014/main" val="3213318782"/>
                    </a:ext>
                  </a:extLst>
                </a:gridCol>
                <a:gridCol w="457430">
                  <a:extLst>
                    <a:ext uri="{9D8B030D-6E8A-4147-A177-3AD203B41FA5}">
                      <a16:colId xmlns:a16="http://schemas.microsoft.com/office/drawing/2014/main" val="2049541653"/>
                    </a:ext>
                  </a:extLst>
                </a:gridCol>
                <a:gridCol w="444254">
                  <a:extLst>
                    <a:ext uri="{9D8B030D-6E8A-4147-A177-3AD203B41FA5}">
                      <a16:colId xmlns:a16="http://schemas.microsoft.com/office/drawing/2014/main" val="2182809856"/>
                    </a:ext>
                  </a:extLst>
                </a:gridCol>
                <a:gridCol w="442686">
                  <a:extLst>
                    <a:ext uri="{9D8B030D-6E8A-4147-A177-3AD203B41FA5}">
                      <a16:colId xmlns:a16="http://schemas.microsoft.com/office/drawing/2014/main" val="861369777"/>
                    </a:ext>
                  </a:extLst>
                </a:gridCol>
              </a:tblGrid>
              <a:tr h="260101">
                <a:tc>
                  <a:txBody>
                    <a:bodyPr/>
                    <a:lstStyle/>
                    <a:p>
                      <a:endParaRPr lang="sl-SI" sz="900" b="1" dirty="0">
                        <a:solidFill>
                          <a:schemeClr val="tx1"/>
                        </a:solidFill>
                      </a:endParaRPr>
                    </a:p>
                  </a:txBody>
                  <a:tcPr/>
                </a:tc>
                <a:tc>
                  <a:txBody>
                    <a:bodyPr/>
                    <a:lstStyle/>
                    <a:p>
                      <a:r>
                        <a:rPr lang="sl-SI" sz="900" b="1" dirty="0" smtClean="0">
                          <a:solidFill>
                            <a:schemeClr val="tx1"/>
                          </a:solidFill>
                        </a:rPr>
                        <a:t>1. e</a:t>
                      </a:r>
                      <a:endParaRPr lang="sl-SI" sz="900" b="1" dirty="0">
                        <a:solidFill>
                          <a:schemeClr val="tx1"/>
                        </a:solidFill>
                      </a:endParaRPr>
                    </a:p>
                  </a:txBody>
                  <a:tcPr/>
                </a:tc>
                <a:tc>
                  <a:txBody>
                    <a:bodyPr/>
                    <a:lstStyle/>
                    <a:p>
                      <a:r>
                        <a:rPr lang="sl-SI" sz="900" b="1" dirty="0" smtClean="0">
                          <a:solidFill>
                            <a:schemeClr val="tx1"/>
                          </a:solidFill>
                        </a:rPr>
                        <a:t>2. e</a:t>
                      </a:r>
                      <a:endParaRPr lang="sl-SI" sz="9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900" b="1" dirty="0" smtClean="0">
                          <a:solidFill>
                            <a:schemeClr val="tx1"/>
                          </a:solidFill>
                        </a:rPr>
                        <a:t>3. e</a:t>
                      </a:r>
                      <a:endParaRPr lang="sl-SI" sz="9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900" b="1" dirty="0" smtClean="0">
                          <a:solidFill>
                            <a:schemeClr val="tx1"/>
                          </a:solidFill>
                        </a:rPr>
                        <a:t>4. e</a:t>
                      </a:r>
                      <a:endParaRPr lang="sl-SI" sz="900" b="1" dirty="0">
                        <a:solidFill>
                          <a:schemeClr val="tx1"/>
                        </a:solidFill>
                      </a:endParaRPr>
                    </a:p>
                  </a:txBody>
                  <a:tcPr/>
                </a:tc>
                <a:tc>
                  <a:txBody>
                    <a:bodyPr/>
                    <a:lstStyle/>
                    <a:p>
                      <a:r>
                        <a:rPr lang="sl-SI" sz="900" b="1" dirty="0" smtClean="0">
                          <a:solidFill>
                            <a:schemeClr val="tx1"/>
                          </a:solidFill>
                        </a:rPr>
                        <a:t>5.</a:t>
                      </a:r>
                      <a:r>
                        <a:rPr lang="sl-SI" sz="900" b="1" baseline="0" dirty="0" smtClean="0">
                          <a:solidFill>
                            <a:schemeClr val="tx1"/>
                          </a:solidFill>
                        </a:rPr>
                        <a:t> e</a:t>
                      </a:r>
                      <a:endParaRPr lang="sl-SI" sz="900" b="1" dirty="0">
                        <a:solidFill>
                          <a:schemeClr val="tx1"/>
                        </a:solidFill>
                      </a:endParaRPr>
                    </a:p>
                  </a:txBody>
                  <a:tcPr/>
                </a:tc>
                <a:tc>
                  <a:txBody>
                    <a:bodyPr/>
                    <a:lstStyle/>
                    <a:p>
                      <a:r>
                        <a:rPr lang="sl-SI" sz="900" b="1" dirty="0" smtClean="0">
                          <a:solidFill>
                            <a:schemeClr val="tx1"/>
                          </a:solidFill>
                        </a:rPr>
                        <a:t>6. e</a:t>
                      </a:r>
                      <a:endParaRPr lang="sl-SI" sz="9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900" b="1" dirty="0" smtClean="0">
                          <a:solidFill>
                            <a:schemeClr val="tx1"/>
                          </a:solidFill>
                        </a:rPr>
                        <a:t>7. e</a:t>
                      </a:r>
                      <a:endParaRPr lang="sl-SI" sz="9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900" b="1" dirty="0" smtClean="0">
                          <a:solidFill>
                            <a:schemeClr val="tx1"/>
                          </a:solidFill>
                        </a:rPr>
                        <a:t>8. e</a:t>
                      </a:r>
                      <a:endParaRPr lang="sl-SI" sz="9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900" b="1" dirty="0" smtClean="0">
                          <a:solidFill>
                            <a:schemeClr val="tx1"/>
                          </a:solidFill>
                        </a:rPr>
                        <a:t>9. e </a:t>
                      </a:r>
                      <a:endParaRPr lang="sl-SI" sz="900" b="1" dirty="0">
                        <a:solidFill>
                          <a:schemeClr val="tx1"/>
                        </a:solidFill>
                      </a:endParaRPr>
                    </a:p>
                  </a:txBody>
                  <a:tcPr/>
                </a:tc>
                <a:extLst>
                  <a:ext uri="{0D108BD9-81ED-4DB2-BD59-A6C34878D82A}">
                    <a16:rowId xmlns:a16="http://schemas.microsoft.com/office/drawing/2014/main" val="3454168512"/>
                  </a:ext>
                </a:extLst>
              </a:tr>
              <a:tr h="183175">
                <a:tc>
                  <a:txBody>
                    <a:bodyPr/>
                    <a:lstStyle/>
                    <a:p>
                      <a:pPr marR="0" algn="l" rtl="0">
                        <a:lnSpc>
                          <a:spcPct val="100000"/>
                        </a:lnSpc>
                        <a:spcBef>
                          <a:spcPts val="0"/>
                        </a:spcBef>
                        <a:spcAft>
                          <a:spcPts val="0"/>
                        </a:spcAft>
                        <a:buClr>
                          <a:srgbClr val="000000"/>
                        </a:buClr>
                        <a:buFont typeface="Arial"/>
                      </a:pPr>
                      <a:r>
                        <a:rPr lang="sl-SI" sz="900" b="1" i="0" u="none" strike="noStrike" cap="none" dirty="0" smtClean="0">
                          <a:solidFill>
                            <a:schemeClr val="tx1"/>
                          </a:solidFill>
                          <a:latin typeface="Arial"/>
                          <a:ea typeface="Arial"/>
                          <a:cs typeface="Arial"/>
                          <a:sym typeface="Arial"/>
                        </a:rPr>
                        <a:t>dnevi dejavnosti </a:t>
                      </a:r>
                      <a:endParaRPr lang="sl-SI" sz="900" b="1" i="0" u="none" strike="noStrike" cap="none" dirty="0">
                        <a:solidFill>
                          <a:schemeClr val="tx1"/>
                        </a:solidFill>
                        <a:latin typeface="Arial"/>
                        <a:ea typeface="Arial"/>
                        <a:cs typeface="Arial"/>
                        <a:sym typeface="Aria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extLst>
                  <a:ext uri="{0D108BD9-81ED-4DB2-BD59-A6C34878D82A}">
                    <a16:rowId xmlns:a16="http://schemas.microsoft.com/office/drawing/2014/main" val="411567922"/>
                  </a:ext>
                </a:extLst>
              </a:tr>
              <a:tr h="183175">
                <a:tc>
                  <a:txBody>
                    <a:bodyPr/>
                    <a:lstStyle/>
                    <a:p>
                      <a:r>
                        <a:rPr lang="sl-SI" sz="900" dirty="0" smtClean="0">
                          <a:solidFill>
                            <a:schemeClr val="tx1"/>
                          </a:solidFill>
                        </a:rPr>
                        <a:t>kulturni</a:t>
                      </a:r>
                      <a:r>
                        <a:rPr lang="sl-SI" sz="900" baseline="0" dirty="0" smtClean="0">
                          <a:solidFill>
                            <a:schemeClr val="tx1"/>
                          </a:solidFill>
                        </a:rPr>
                        <a:t> dnevi </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extLst>
                  <a:ext uri="{0D108BD9-81ED-4DB2-BD59-A6C34878D82A}">
                    <a16:rowId xmlns:a16="http://schemas.microsoft.com/office/drawing/2014/main" val="630292302"/>
                  </a:ext>
                </a:extLst>
              </a:tr>
              <a:tr h="183175">
                <a:tc>
                  <a:txBody>
                    <a:bodyPr/>
                    <a:lstStyle/>
                    <a:p>
                      <a:r>
                        <a:rPr lang="sl-SI" sz="900" b="0" dirty="0" smtClean="0">
                          <a:solidFill>
                            <a:schemeClr val="tx1"/>
                          </a:solidFill>
                        </a:rPr>
                        <a:t>naravoslovni dnevi </a:t>
                      </a:r>
                      <a:endParaRPr lang="sl-SI" sz="900" b="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4</a:t>
                      </a:r>
                      <a:endParaRPr lang="sl-SI" sz="900" dirty="0">
                        <a:solidFill>
                          <a:schemeClr val="tx1"/>
                        </a:solidFill>
                      </a:endParaRPr>
                    </a:p>
                  </a:txBody>
                  <a:tcPr/>
                </a:tc>
                <a:tc>
                  <a:txBody>
                    <a:bodyPr/>
                    <a:lstStyle/>
                    <a:p>
                      <a:r>
                        <a:rPr lang="sl-SI" sz="900" dirty="0" smtClean="0">
                          <a:solidFill>
                            <a:schemeClr val="tx1"/>
                          </a:solidFill>
                        </a:rPr>
                        <a:t>10</a:t>
                      </a:r>
                      <a:endParaRPr lang="sl-SI" sz="900" dirty="0">
                        <a:solidFill>
                          <a:schemeClr val="tx1"/>
                        </a:solidFill>
                      </a:endParaRPr>
                    </a:p>
                  </a:txBody>
                  <a:tcPr/>
                </a:tc>
                <a:tc>
                  <a:txBody>
                    <a:bodyPr/>
                    <a:lstStyle/>
                    <a:p>
                      <a:r>
                        <a:rPr lang="sl-SI" sz="900" dirty="0" smtClean="0">
                          <a:solidFill>
                            <a:schemeClr val="tx1"/>
                          </a:solidFill>
                        </a:rPr>
                        <a:t>10</a:t>
                      </a:r>
                      <a:endParaRPr lang="sl-SI" sz="900" dirty="0">
                        <a:solidFill>
                          <a:schemeClr val="tx1"/>
                        </a:solidFill>
                      </a:endParaRPr>
                    </a:p>
                  </a:txBody>
                  <a:tcPr/>
                </a:tc>
                <a:tc>
                  <a:txBody>
                    <a:bodyPr/>
                    <a:lstStyle/>
                    <a:p>
                      <a:r>
                        <a:rPr lang="sl-SI" sz="900" dirty="0" smtClean="0">
                          <a:solidFill>
                            <a:schemeClr val="tx1"/>
                          </a:solidFill>
                        </a:rPr>
                        <a:t>10</a:t>
                      </a:r>
                      <a:endParaRPr lang="sl-SI" sz="900" dirty="0">
                        <a:solidFill>
                          <a:schemeClr val="tx1"/>
                        </a:solidFill>
                      </a:endParaRPr>
                    </a:p>
                  </a:txBody>
                  <a:tcPr/>
                </a:tc>
                <a:extLst>
                  <a:ext uri="{0D108BD9-81ED-4DB2-BD59-A6C34878D82A}">
                    <a16:rowId xmlns:a16="http://schemas.microsoft.com/office/drawing/2014/main" val="395423741"/>
                  </a:ext>
                </a:extLst>
              </a:tr>
              <a:tr h="183175">
                <a:tc>
                  <a:txBody>
                    <a:bodyPr/>
                    <a:lstStyle/>
                    <a:p>
                      <a:r>
                        <a:rPr lang="sl-SI" sz="900" dirty="0" smtClean="0">
                          <a:solidFill>
                            <a:schemeClr val="tx1"/>
                          </a:solidFill>
                        </a:rPr>
                        <a:t>tehniški dnevi</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3</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extLst>
                  <a:ext uri="{0D108BD9-81ED-4DB2-BD59-A6C34878D82A}">
                    <a16:rowId xmlns:a16="http://schemas.microsoft.com/office/drawing/2014/main" val="1377713197"/>
                  </a:ext>
                </a:extLst>
              </a:tr>
              <a:tr h="183175">
                <a:tc>
                  <a:txBody>
                    <a:bodyPr/>
                    <a:lstStyle/>
                    <a:p>
                      <a:r>
                        <a:rPr lang="sl-SI" sz="900" dirty="0" smtClean="0">
                          <a:solidFill>
                            <a:schemeClr val="tx1"/>
                          </a:solidFill>
                        </a:rPr>
                        <a:t>športni</a:t>
                      </a:r>
                      <a:r>
                        <a:rPr lang="sl-SI" sz="900" baseline="0" dirty="0" smtClean="0">
                          <a:solidFill>
                            <a:schemeClr val="tx1"/>
                          </a:solidFill>
                        </a:rPr>
                        <a:t> dnevi</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tc>
                  <a:txBody>
                    <a:bodyPr/>
                    <a:lstStyle/>
                    <a:p>
                      <a:r>
                        <a:rPr lang="sl-SI" sz="900" dirty="0" smtClean="0">
                          <a:solidFill>
                            <a:schemeClr val="tx1"/>
                          </a:solidFill>
                        </a:rPr>
                        <a:t>5</a:t>
                      </a:r>
                      <a:endParaRPr lang="sl-SI" sz="900" dirty="0">
                        <a:solidFill>
                          <a:schemeClr val="tx1"/>
                        </a:solidFill>
                      </a:endParaRPr>
                    </a:p>
                  </a:txBody>
                  <a:tcPr/>
                </a:tc>
                <a:extLst>
                  <a:ext uri="{0D108BD9-81ED-4DB2-BD59-A6C34878D82A}">
                    <a16:rowId xmlns:a16="http://schemas.microsoft.com/office/drawing/2014/main" val="2615254489"/>
                  </a:ext>
                </a:extLst>
              </a:tr>
              <a:tr h="183175">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extLst>
                  <a:ext uri="{0D108BD9-81ED-4DB2-BD59-A6C34878D82A}">
                    <a16:rowId xmlns:a16="http://schemas.microsoft.com/office/drawing/2014/main" val="3199012477"/>
                  </a:ext>
                </a:extLst>
              </a:tr>
              <a:tr h="183175">
                <a:tc>
                  <a:txBody>
                    <a:bodyPr/>
                    <a:lstStyle/>
                    <a:p>
                      <a:r>
                        <a:rPr lang="sl-SI" sz="900" dirty="0" smtClean="0">
                          <a:solidFill>
                            <a:schemeClr val="tx1"/>
                          </a:solidFill>
                        </a:rPr>
                        <a:t>dopolnilni in dodatni pouk</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tc>
                  <a:txBody>
                    <a:bodyPr/>
                    <a:lstStyle/>
                    <a:p>
                      <a:r>
                        <a:rPr lang="sl-SI" sz="900" dirty="0" smtClean="0">
                          <a:solidFill>
                            <a:schemeClr val="tx1"/>
                          </a:solidFill>
                        </a:rPr>
                        <a:t>2</a:t>
                      </a:r>
                      <a:endParaRPr lang="sl-SI" sz="900" dirty="0">
                        <a:solidFill>
                          <a:schemeClr val="tx1"/>
                        </a:solidFill>
                      </a:endParaRPr>
                    </a:p>
                  </a:txBody>
                  <a:tcPr/>
                </a:tc>
                <a:extLst>
                  <a:ext uri="{0D108BD9-81ED-4DB2-BD59-A6C34878D82A}">
                    <a16:rowId xmlns:a16="http://schemas.microsoft.com/office/drawing/2014/main" val="1928369184"/>
                  </a:ext>
                </a:extLst>
              </a:tr>
              <a:tr h="183175">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extLst>
                  <a:ext uri="{0D108BD9-81ED-4DB2-BD59-A6C34878D82A}">
                    <a16:rowId xmlns:a16="http://schemas.microsoft.com/office/drawing/2014/main" val="1617160127"/>
                  </a:ext>
                </a:extLst>
              </a:tr>
            </a:tbl>
          </a:graphicData>
        </a:graphic>
      </p:graphicFrame>
      <p:sp>
        <p:nvSpPr>
          <p:cNvPr id="4" name="Naslov 1"/>
          <p:cNvSpPr txBox="1">
            <a:spLocks/>
          </p:cNvSpPr>
          <p:nvPr/>
        </p:nvSpPr>
        <p:spPr>
          <a:xfrm>
            <a:off x="283028" y="156192"/>
            <a:ext cx="90932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Predmetnik osnovne šole za prilagojeni program z nižjim izobrazbenim standardom</a:t>
            </a:r>
            <a:endParaRPr lang="sl-SI" sz="1800" dirty="0">
              <a:solidFill>
                <a:schemeClr val="tx1"/>
              </a:solidFill>
              <a:latin typeface="+mj-lt"/>
            </a:endParaRPr>
          </a:p>
        </p:txBody>
      </p:sp>
    </p:spTree>
    <p:extLst>
      <p:ext uri="{BB962C8B-B14F-4D97-AF65-F5344CB8AC3E}">
        <p14:creationId xmlns:p14="http://schemas.microsoft.com/office/powerpoint/2010/main" val="1470464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txBox="1">
            <a:spLocks/>
          </p:cNvSpPr>
          <p:nvPr/>
        </p:nvSpPr>
        <p:spPr>
          <a:xfrm>
            <a:off x="216064" y="258121"/>
            <a:ext cx="90932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Predmetnik za posebni program</a:t>
            </a:r>
            <a:endParaRPr lang="sl-SI" sz="1800" dirty="0">
              <a:solidFill>
                <a:schemeClr val="tx1"/>
              </a:solidFill>
              <a:latin typeface="+mj-lt"/>
            </a:endParaRPr>
          </a:p>
        </p:txBody>
      </p:sp>
      <p:graphicFrame>
        <p:nvGraphicFramePr>
          <p:cNvPr id="3" name="Tabela 2"/>
          <p:cNvGraphicFramePr>
            <a:graphicFrameLocks noGrp="1"/>
          </p:cNvGraphicFramePr>
          <p:nvPr>
            <p:extLst>
              <p:ext uri="{D42A27DB-BD31-4B8C-83A1-F6EECF244321}">
                <p14:modId xmlns:p14="http://schemas.microsoft.com/office/powerpoint/2010/main" val="1262969128"/>
              </p:ext>
            </p:extLst>
          </p:nvPr>
        </p:nvGraphicFramePr>
        <p:xfrm>
          <a:off x="288248" y="876745"/>
          <a:ext cx="8093752" cy="3098911"/>
        </p:xfrm>
        <a:graphic>
          <a:graphicData uri="http://schemas.openxmlformats.org/drawingml/2006/table">
            <a:tbl>
              <a:tblPr firstRow="1" bandRow="1">
                <a:tableStyleId>{165A5818-91DA-4400-851C-00DBC44C59E1}</a:tableStyleId>
              </a:tblPr>
              <a:tblGrid>
                <a:gridCol w="2012530">
                  <a:extLst>
                    <a:ext uri="{9D8B030D-6E8A-4147-A177-3AD203B41FA5}">
                      <a16:colId xmlns:a16="http://schemas.microsoft.com/office/drawing/2014/main" val="73783467"/>
                    </a:ext>
                  </a:extLst>
                </a:gridCol>
                <a:gridCol w="883182">
                  <a:extLst>
                    <a:ext uri="{9D8B030D-6E8A-4147-A177-3AD203B41FA5}">
                      <a16:colId xmlns:a16="http://schemas.microsoft.com/office/drawing/2014/main" val="2428973934"/>
                    </a:ext>
                  </a:extLst>
                </a:gridCol>
                <a:gridCol w="902608">
                  <a:extLst>
                    <a:ext uri="{9D8B030D-6E8A-4147-A177-3AD203B41FA5}">
                      <a16:colId xmlns:a16="http://schemas.microsoft.com/office/drawing/2014/main" val="1539794422"/>
                    </a:ext>
                  </a:extLst>
                </a:gridCol>
                <a:gridCol w="838136">
                  <a:extLst>
                    <a:ext uri="{9D8B030D-6E8A-4147-A177-3AD203B41FA5}">
                      <a16:colId xmlns:a16="http://schemas.microsoft.com/office/drawing/2014/main" val="3843487607"/>
                    </a:ext>
                  </a:extLst>
                </a:gridCol>
                <a:gridCol w="863923">
                  <a:extLst>
                    <a:ext uri="{9D8B030D-6E8A-4147-A177-3AD203B41FA5}">
                      <a16:colId xmlns:a16="http://schemas.microsoft.com/office/drawing/2014/main" val="1396359573"/>
                    </a:ext>
                  </a:extLst>
                </a:gridCol>
                <a:gridCol w="876819">
                  <a:extLst>
                    <a:ext uri="{9D8B030D-6E8A-4147-A177-3AD203B41FA5}">
                      <a16:colId xmlns:a16="http://schemas.microsoft.com/office/drawing/2014/main" val="4001381661"/>
                    </a:ext>
                  </a:extLst>
                </a:gridCol>
                <a:gridCol w="876819">
                  <a:extLst>
                    <a:ext uri="{9D8B030D-6E8A-4147-A177-3AD203B41FA5}">
                      <a16:colId xmlns:a16="http://schemas.microsoft.com/office/drawing/2014/main" val="3213318782"/>
                    </a:ext>
                  </a:extLst>
                </a:gridCol>
                <a:gridCol w="839735">
                  <a:extLst>
                    <a:ext uri="{9D8B030D-6E8A-4147-A177-3AD203B41FA5}">
                      <a16:colId xmlns:a16="http://schemas.microsoft.com/office/drawing/2014/main" val="2049541653"/>
                    </a:ext>
                  </a:extLst>
                </a:gridCol>
              </a:tblGrid>
              <a:tr h="462154">
                <a:tc>
                  <a:txBody>
                    <a:bodyPr/>
                    <a:lstStyle/>
                    <a:p>
                      <a:r>
                        <a:rPr lang="sl-SI" sz="820" b="1" dirty="0" smtClean="0">
                          <a:solidFill>
                            <a:schemeClr val="tx1"/>
                          </a:solidFill>
                        </a:rPr>
                        <a:t>predmet</a:t>
                      </a:r>
                      <a:endParaRPr lang="sl-SI" sz="820" b="1" dirty="0">
                        <a:solidFill>
                          <a:schemeClr val="tx1"/>
                        </a:solidFill>
                      </a:endParaRPr>
                    </a:p>
                  </a:txBody>
                  <a:tcPr/>
                </a:tc>
                <a:tc>
                  <a:txBody>
                    <a:bodyPr/>
                    <a:lstStyle/>
                    <a:p>
                      <a:r>
                        <a:rPr lang="sl-SI" sz="820" b="1" dirty="0" smtClean="0">
                          <a:solidFill>
                            <a:schemeClr val="tx1"/>
                          </a:solidFill>
                        </a:rPr>
                        <a:t>1. stopnja</a:t>
                      </a:r>
                    </a:p>
                    <a:p>
                      <a:r>
                        <a:rPr lang="sl-SI" sz="820" b="1" dirty="0" smtClean="0">
                          <a:solidFill>
                            <a:schemeClr val="tx1"/>
                          </a:solidFill>
                        </a:rPr>
                        <a:t>1.-3. leto</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2. stopnja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4.-6. leto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3. stopnja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7. leto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3. stopnja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8. leto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3. stopnja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9. leto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4. stopnja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10.-12.</a:t>
                      </a:r>
                      <a:r>
                        <a:rPr lang="sl-SI" sz="820" b="1" baseline="0" dirty="0" smtClean="0">
                          <a:solidFill>
                            <a:schemeClr val="tx1"/>
                          </a:solidFill>
                        </a:rPr>
                        <a:t> leto</a:t>
                      </a:r>
                      <a:endParaRPr lang="sl-SI" sz="820" b="1"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5. stopnja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13.-15. leto</a:t>
                      </a:r>
                      <a:endParaRPr lang="sl-SI" sz="820" b="1" dirty="0">
                        <a:solidFill>
                          <a:schemeClr val="tx1"/>
                        </a:solidFill>
                      </a:endParaRPr>
                    </a:p>
                  </a:txBody>
                  <a:tcPr/>
                </a:tc>
                <a:extLst>
                  <a:ext uri="{0D108BD9-81ED-4DB2-BD59-A6C34878D82A}">
                    <a16:rowId xmlns:a16="http://schemas.microsoft.com/office/drawing/2014/main" val="3454168512"/>
                  </a:ext>
                </a:extLst>
              </a:tr>
              <a:tr h="292973">
                <a:tc>
                  <a:txBody>
                    <a:bodyPr/>
                    <a:lstStyle/>
                    <a:p>
                      <a:r>
                        <a:rPr lang="sl-SI" sz="820" dirty="0" smtClean="0">
                          <a:solidFill>
                            <a:schemeClr val="tx1"/>
                          </a:solidFill>
                        </a:rPr>
                        <a:t>razvijanje samostojnosti </a:t>
                      </a:r>
                      <a:endParaRPr lang="sl-SI" sz="820" dirty="0">
                        <a:solidFill>
                          <a:schemeClr val="tx1"/>
                        </a:solidFill>
                      </a:endParaRPr>
                    </a:p>
                  </a:txBody>
                  <a:tcPr/>
                </a:tc>
                <a:tc>
                  <a:txBody>
                    <a:bodyPr/>
                    <a:lstStyle/>
                    <a:p>
                      <a:r>
                        <a:rPr lang="sl-SI" sz="820" dirty="0" smtClean="0">
                          <a:solidFill>
                            <a:schemeClr val="tx1"/>
                          </a:solidFill>
                        </a:rPr>
                        <a:t>8</a:t>
                      </a:r>
                      <a:endParaRPr lang="sl-SI" sz="820" dirty="0">
                        <a:solidFill>
                          <a:schemeClr val="tx1"/>
                        </a:solidFill>
                      </a:endParaRPr>
                    </a:p>
                  </a:txBody>
                  <a:tcPr/>
                </a:tc>
                <a:tc>
                  <a:txBody>
                    <a:bodyPr/>
                    <a:lstStyle/>
                    <a:p>
                      <a:r>
                        <a:rPr lang="sl-SI" sz="820" dirty="0" smtClean="0">
                          <a:solidFill>
                            <a:schemeClr val="tx1"/>
                          </a:solidFill>
                        </a:rPr>
                        <a:t>7</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extLst>
                  <a:ext uri="{0D108BD9-81ED-4DB2-BD59-A6C34878D82A}">
                    <a16:rowId xmlns:a16="http://schemas.microsoft.com/office/drawing/2014/main" val="3862923080"/>
                  </a:ext>
                </a:extLst>
              </a:tr>
              <a:tr h="292973">
                <a:tc>
                  <a:txBody>
                    <a:bodyPr/>
                    <a:lstStyle/>
                    <a:p>
                      <a:r>
                        <a:rPr lang="sl-SI" sz="820" dirty="0" smtClean="0">
                          <a:solidFill>
                            <a:schemeClr val="tx1"/>
                          </a:solidFill>
                        </a:rPr>
                        <a:t>splošna poučenost</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7</a:t>
                      </a:r>
                      <a:endParaRPr lang="sl-SI" sz="820" dirty="0">
                        <a:solidFill>
                          <a:schemeClr val="tx1"/>
                        </a:solidFill>
                      </a:endParaRPr>
                    </a:p>
                  </a:txBody>
                  <a:tcPr/>
                </a:tc>
                <a:tc>
                  <a:txBody>
                    <a:bodyPr/>
                    <a:lstStyle/>
                    <a:p>
                      <a:r>
                        <a:rPr lang="sl-SI" sz="820" dirty="0" smtClean="0">
                          <a:solidFill>
                            <a:schemeClr val="tx1"/>
                          </a:solidFill>
                        </a:rPr>
                        <a:t>7</a:t>
                      </a:r>
                      <a:endParaRPr lang="sl-SI" sz="820" dirty="0">
                        <a:solidFill>
                          <a:schemeClr val="tx1"/>
                        </a:solidFill>
                      </a:endParaRPr>
                    </a:p>
                  </a:txBody>
                  <a:tcPr/>
                </a:tc>
                <a:tc>
                  <a:txBody>
                    <a:bodyPr/>
                    <a:lstStyle/>
                    <a:p>
                      <a:r>
                        <a:rPr lang="sl-SI" sz="820" dirty="0" smtClean="0">
                          <a:solidFill>
                            <a:schemeClr val="tx1"/>
                          </a:solidFill>
                        </a:rPr>
                        <a:t>7</a:t>
                      </a:r>
                      <a:endParaRPr lang="sl-SI" sz="820" dirty="0">
                        <a:solidFill>
                          <a:schemeClr val="tx1"/>
                        </a:solidFill>
                      </a:endParaRPr>
                    </a:p>
                  </a:txBody>
                  <a:tcPr/>
                </a:tc>
                <a:tc>
                  <a:txBody>
                    <a:bodyPr/>
                    <a:lstStyle/>
                    <a:p>
                      <a:r>
                        <a:rPr lang="sl-SI" sz="820" dirty="0" smtClean="0">
                          <a:solidFill>
                            <a:schemeClr val="tx1"/>
                          </a:solidFill>
                        </a:rPr>
                        <a:t>7</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extLst>
                  <a:ext uri="{0D108BD9-81ED-4DB2-BD59-A6C34878D82A}">
                    <a16:rowId xmlns:a16="http://schemas.microsoft.com/office/drawing/2014/main" val="1787320136"/>
                  </a:ext>
                </a:extLst>
              </a:tr>
              <a:tr h="292973">
                <a:tc>
                  <a:txBody>
                    <a:bodyPr/>
                    <a:lstStyle/>
                    <a:p>
                      <a:r>
                        <a:rPr lang="sl-SI" sz="820" dirty="0" smtClean="0">
                          <a:solidFill>
                            <a:schemeClr val="tx1"/>
                          </a:solidFill>
                        </a:rPr>
                        <a:t>gibanje in šport</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extLst>
                  <a:ext uri="{0D108BD9-81ED-4DB2-BD59-A6C34878D82A}">
                    <a16:rowId xmlns:a16="http://schemas.microsoft.com/office/drawing/2014/main" val="411567922"/>
                  </a:ext>
                </a:extLst>
              </a:tr>
              <a:tr h="2929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dirty="0" smtClean="0">
                          <a:solidFill>
                            <a:schemeClr val="tx1"/>
                          </a:solidFill>
                        </a:rPr>
                        <a:t>glasbena umetnost</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extLst>
                  <a:ext uri="{0D108BD9-81ED-4DB2-BD59-A6C34878D82A}">
                    <a16:rowId xmlns:a16="http://schemas.microsoft.com/office/drawing/2014/main" val="630292302"/>
                  </a:ext>
                </a:extLst>
              </a:tr>
              <a:tr h="2929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dirty="0" smtClean="0">
                          <a:solidFill>
                            <a:schemeClr val="tx1"/>
                          </a:solidFill>
                        </a:rPr>
                        <a:t>delovna vzgoja</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6</a:t>
                      </a:r>
                      <a:endParaRPr lang="sl-SI" sz="820" dirty="0">
                        <a:solidFill>
                          <a:schemeClr val="tx1"/>
                        </a:solidFill>
                      </a:endParaRPr>
                    </a:p>
                  </a:txBody>
                  <a:tcPr/>
                </a:tc>
                <a:tc>
                  <a:txBody>
                    <a:bodyPr/>
                    <a:lstStyle/>
                    <a:p>
                      <a:r>
                        <a:rPr lang="sl-SI" sz="820" dirty="0" smtClean="0">
                          <a:solidFill>
                            <a:schemeClr val="tx1"/>
                          </a:solidFill>
                        </a:rPr>
                        <a:t>6</a:t>
                      </a:r>
                      <a:endParaRPr lang="sl-SI" sz="820" dirty="0">
                        <a:solidFill>
                          <a:schemeClr val="tx1"/>
                        </a:solidFill>
                      </a:endParaRPr>
                    </a:p>
                  </a:txBody>
                  <a:tcPr/>
                </a:tc>
                <a:tc>
                  <a:txBody>
                    <a:bodyPr/>
                    <a:lstStyle/>
                    <a:p>
                      <a:r>
                        <a:rPr lang="sl-SI" sz="820" dirty="0" smtClean="0">
                          <a:solidFill>
                            <a:schemeClr val="tx1"/>
                          </a:solidFill>
                        </a:rPr>
                        <a:t>6</a:t>
                      </a:r>
                      <a:endParaRPr lang="sl-SI" sz="820" dirty="0">
                        <a:solidFill>
                          <a:schemeClr val="tx1"/>
                        </a:solidFill>
                      </a:endParaRPr>
                    </a:p>
                  </a:txBody>
                  <a:tcPr/>
                </a:tc>
                <a:tc>
                  <a:txBody>
                    <a:bodyPr/>
                    <a:lstStyle/>
                    <a:p>
                      <a:r>
                        <a:rPr lang="sl-SI" sz="820" dirty="0" smtClean="0">
                          <a:solidFill>
                            <a:schemeClr val="tx1"/>
                          </a:solidFill>
                        </a:rPr>
                        <a:t>9</a:t>
                      </a:r>
                      <a:endParaRPr lang="sl-SI" sz="820" dirty="0">
                        <a:solidFill>
                          <a:schemeClr val="tx1"/>
                        </a:solidFill>
                      </a:endParaRPr>
                    </a:p>
                  </a:txBody>
                  <a:tcPr/>
                </a:tc>
                <a:tc>
                  <a:txBody>
                    <a:bodyPr/>
                    <a:lstStyle/>
                    <a:p>
                      <a:r>
                        <a:rPr lang="sl-SI" sz="820" dirty="0" smtClean="0">
                          <a:solidFill>
                            <a:schemeClr val="tx1"/>
                          </a:solidFill>
                        </a:rPr>
                        <a:t>9</a:t>
                      </a:r>
                      <a:endParaRPr lang="sl-SI" sz="820" dirty="0">
                        <a:solidFill>
                          <a:schemeClr val="tx1"/>
                        </a:solidFill>
                      </a:endParaRPr>
                    </a:p>
                  </a:txBody>
                  <a:tcPr/>
                </a:tc>
                <a:extLst>
                  <a:ext uri="{0D108BD9-81ED-4DB2-BD59-A6C34878D82A}">
                    <a16:rowId xmlns:a16="http://schemas.microsoft.com/office/drawing/2014/main" val="395423741"/>
                  </a:ext>
                </a:extLst>
              </a:tr>
              <a:tr h="2929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dirty="0" smtClean="0">
                          <a:solidFill>
                            <a:schemeClr val="tx1"/>
                          </a:solidFill>
                        </a:rPr>
                        <a:t>likovna umetnost </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4</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extLst>
                  <a:ext uri="{0D108BD9-81ED-4DB2-BD59-A6C34878D82A}">
                    <a16:rowId xmlns:a16="http://schemas.microsoft.com/office/drawing/2014/main" val="1377713197"/>
                  </a:ext>
                </a:extLst>
              </a:tr>
              <a:tr h="292973">
                <a:tc>
                  <a:txBody>
                    <a:bodyPr/>
                    <a:lstStyle/>
                    <a:p>
                      <a:r>
                        <a:rPr lang="sl-SI" sz="820" dirty="0" smtClean="0">
                          <a:solidFill>
                            <a:schemeClr val="tx1"/>
                          </a:solidFill>
                        </a:rPr>
                        <a:t>izbirne</a:t>
                      </a:r>
                      <a:r>
                        <a:rPr lang="sl-SI" sz="820" baseline="0" dirty="0" smtClean="0">
                          <a:solidFill>
                            <a:schemeClr val="tx1"/>
                          </a:solidFill>
                        </a:rPr>
                        <a:t> vsebine</a:t>
                      </a:r>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extLst>
                  <a:ext uri="{0D108BD9-81ED-4DB2-BD59-A6C34878D82A}">
                    <a16:rowId xmlns:a16="http://schemas.microsoft.com/office/drawing/2014/main" val="2615254489"/>
                  </a:ext>
                </a:extLst>
              </a:tr>
              <a:tr h="2929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tedensko</a:t>
                      </a:r>
                      <a:r>
                        <a:rPr lang="sl-SI" sz="820" b="1" baseline="0" dirty="0" smtClean="0">
                          <a:solidFill>
                            <a:schemeClr val="tx1"/>
                          </a:solidFill>
                        </a:rPr>
                        <a:t> število ur pouka</a:t>
                      </a:r>
                      <a:endParaRPr lang="sl-SI" sz="820" dirty="0">
                        <a:solidFill>
                          <a:schemeClr val="tx1"/>
                        </a:solidFill>
                      </a:endParaRPr>
                    </a:p>
                  </a:txBody>
                  <a:tcPr/>
                </a:tc>
                <a:tc>
                  <a:txBody>
                    <a:bodyPr/>
                    <a:lstStyle/>
                    <a:p>
                      <a:r>
                        <a:rPr lang="sl-SI" sz="820" b="1" dirty="0" smtClean="0">
                          <a:solidFill>
                            <a:schemeClr val="tx1"/>
                          </a:solidFill>
                        </a:rPr>
                        <a:t>22</a:t>
                      </a:r>
                      <a:endParaRPr lang="sl-SI" sz="820" b="1" dirty="0">
                        <a:solidFill>
                          <a:schemeClr val="tx1"/>
                        </a:solidFill>
                      </a:endParaRPr>
                    </a:p>
                  </a:txBody>
                  <a:tcPr/>
                </a:tc>
                <a:tc>
                  <a:txBody>
                    <a:bodyPr/>
                    <a:lstStyle/>
                    <a:p>
                      <a:r>
                        <a:rPr lang="sl-SI" sz="820" b="1" dirty="0" smtClean="0">
                          <a:solidFill>
                            <a:schemeClr val="tx1"/>
                          </a:solidFill>
                        </a:rPr>
                        <a:t>26</a:t>
                      </a:r>
                      <a:endParaRPr lang="sl-SI" sz="820" b="1" dirty="0">
                        <a:solidFill>
                          <a:schemeClr val="tx1"/>
                        </a:solidFill>
                      </a:endParaRPr>
                    </a:p>
                  </a:txBody>
                  <a:tcPr/>
                </a:tc>
                <a:tc>
                  <a:txBody>
                    <a:bodyPr/>
                    <a:lstStyle/>
                    <a:p>
                      <a:r>
                        <a:rPr lang="sl-SI" sz="820" b="1" dirty="0" smtClean="0">
                          <a:solidFill>
                            <a:schemeClr val="tx1"/>
                          </a:solidFill>
                        </a:rPr>
                        <a:t>30</a:t>
                      </a:r>
                      <a:endParaRPr lang="sl-SI" sz="820" b="1" dirty="0">
                        <a:solidFill>
                          <a:schemeClr val="tx1"/>
                        </a:solidFill>
                      </a:endParaRPr>
                    </a:p>
                  </a:txBody>
                  <a:tcPr/>
                </a:tc>
                <a:tc>
                  <a:txBody>
                    <a:bodyPr/>
                    <a:lstStyle/>
                    <a:p>
                      <a:r>
                        <a:rPr lang="sl-SI" sz="820" b="1" dirty="0" smtClean="0">
                          <a:solidFill>
                            <a:schemeClr val="tx1"/>
                          </a:solidFill>
                        </a:rPr>
                        <a:t>30</a:t>
                      </a:r>
                      <a:endParaRPr lang="sl-SI" sz="820" b="1" dirty="0">
                        <a:solidFill>
                          <a:schemeClr val="tx1"/>
                        </a:solidFill>
                      </a:endParaRPr>
                    </a:p>
                  </a:txBody>
                  <a:tcPr/>
                </a:tc>
                <a:tc>
                  <a:txBody>
                    <a:bodyPr/>
                    <a:lstStyle/>
                    <a:p>
                      <a:r>
                        <a:rPr lang="sl-SI" sz="820" b="1" dirty="0" smtClean="0">
                          <a:solidFill>
                            <a:schemeClr val="tx1"/>
                          </a:solidFill>
                        </a:rPr>
                        <a:t>30</a:t>
                      </a:r>
                      <a:endParaRPr lang="sl-SI" sz="820" b="1" dirty="0">
                        <a:solidFill>
                          <a:schemeClr val="tx1"/>
                        </a:solidFill>
                      </a:endParaRPr>
                    </a:p>
                  </a:txBody>
                  <a:tcPr/>
                </a:tc>
                <a:tc>
                  <a:txBody>
                    <a:bodyPr/>
                    <a:lstStyle/>
                    <a:p>
                      <a:r>
                        <a:rPr lang="sl-SI" sz="820" b="1" dirty="0" smtClean="0">
                          <a:solidFill>
                            <a:schemeClr val="tx1"/>
                          </a:solidFill>
                        </a:rPr>
                        <a:t>30</a:t>
                      </a:r>
                      <a:endParaRPr lang="sl-SI" sz="820" b="1" dirty="0">
                        <a:solidFill>
                          <a:schemeClr val="tx1"/>
                        </a:solidFill>
                      </a:endParaRPr>
                    </a:p>
                  </a:txBody>
                  <a:tcPr/>
                </a:tc>
                <a:tc>
                  <a:txBody>
                    <a:bodyPr/>
                    <a:lstStyle/>
                    <a:p>
                      <a:r>
                        <a:rPr lang="sl-SI" sz="820" b="1" dirty="0" smtClean="0">
                          <a:solidFill>
                            <a:schemeClr val="tx1"/>
                          </a:solidFill>
                        </a:rPr>
                        <a:t>30</a:t>
                      </a:r>
                      <a:endParaRPr lang="sl-SI" sz="820" b="1" dirty="0">
                        <a:solidFill>
                          <a:schemeClr val="tx1"/>
                        </a:solidFill>
                      </a:endParaRPr>
                    </a:p>
                  </a:txBody>
                  <a:tcPr/>
                </a:tc>
                <a:extLst>
                  <a:ext uri="{0D108BD9-81ED-4DB2-BD59-A6C34878D82A}">
                    <a16:rowId xmlns:a16="http://schemas.microsoft.com/office/drawing/2014/main" val="193363735"/>
                  </a:ext>
                </a:extLst>
              </a:tr>
              <a:tr h="2929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število tednov pouka</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34</a:t>
                      </a:r>
                      <a:endParaRPr lang="sl-SI" sz="820" b="1" dirty="0">
                        <a:solidFill>
                          <a:schemeClr val="tx1"/>
                        </a:solidFill>
                      </a:endParaRPr>
                    </a:p>
                  </a:txBody>
                  <a:tcPr/>
                </a:tc>
                <a:tc>
                  <a:txBody>
                    <a:bodyPr/>
                    <a:lstStyle/>
                    <a:p>
                      <a:r>
                        <a:rPr lang="sl-SI" sz="820" b="1" dirty="0" smtClean="0">
                          <a:solidFill>
                            <a:schemeClr val="tx1"/>
                          </a:solidFill>
                        </a:rPr>
                        <a:t>33</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extLst>
                  <a:ext uri="{0D108BD9-81ED-4DB2-BD59-A6C34878D82A}">
                    <a16:rowId xmlns:a16="http://schemas.microsoft.com/office/drawing/2014/main" val="704442824"/>
                  </a:ext>
                </a:extLst>
              </a:tr>
            </a:tbl>
          </a:graphicData>
        </a:graphic>
      </p:graphicFrame>
    </p:spTree>
    <p:extLst>
      <p:ext uri="{BB962C8B-B14F-4D97-AF65-F5344CB8AC3E}">
        <p14:creationId xmlns:p14="http://schemas.microsoft.com/office/powerpoint/2010/main" val="1551566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txBox="1">
            <a:spLocks/>
          </p:cNvSpPr>
          <p:nvPr/>
        </p:nvSpPr>
        <p:spPr>
          <a:xfrm>
            <a:off x="346074" y="223486"/>
            <a:ext cx="90932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Predmetnik za posebni program</a:t>
            </a:r>
            <a:endParaRPr lang="sl-SI" sz="1800" dirty="0">
              <a:solidFill>
                <a:schemeClr val="tx1"/>
              </a:solidFill>
              <a:latin typeface="+mj-lt"/>
            </a:endParaRPr>
          </a:p>
        </p:txBody>
      </p:sp>
      <p:graphicFrame>
        <p:nvGraphicFramePr>
          <p:cNvPr id="3" name="Tabela 2"/>
          <p:cNvGraphicFramePr>
            <a:graphicFrameLocks noGrp="1"/>
          </p:cNvGraphicFramePr>
          <p:nvPr>
            <p:extLst>
              <p:ext uri="{D42A27DB-BD31-4B8C-83A1-F6EECF244321}">
                <p14:modId xmlns:p14="http://schemas.microsoft.com/office/powerpoint/2010/main" val="3339086106"/>
              </p:ext>
            </p:extLst>
          </p:nvPr>
        </p:nvGraphicFramePr>
        <p:xfrm>
          <a:off x="346074" y="891804"/>
          <a:ext cx="7291997" cy="3198298"/>
        </p:xfrm>
        <a:graphic>
          <a:graphicData uri="http://schemas.openxmlformats.org/drawingml/2006/table">
            <a:tbl>
              <a:tblPr firstRow="1" bandRow="1">
                <a:tableStyleId>{165A5818-91DA-4400-851C-00DBC44C59E1}</a:tableStyleId>
              </a:tblPr>
              <a:tblGrid>
                <a:gridCol w="3156450">
                  <a:extLst>
                    <a:ext uri="{9D8B030D-6E8A-4147-A177-3AD203B41FA5}">
                      <a16:colId xmlns:a16="http://schemas.microsoft.com/office/drawing/2014/main" val="73783467"/>
                    </a:ext>
                  </a:extLst>
                </a:gridCol>
                <a:gridCol w="987950">
                  <a:extLst>
                    <a:ext uri="{9D8B030D-6E8A-4147-A177-3AD203B41FA5}">
                      <a16:colId xmlns:a16="http://schemas.microsoft.com/office/drawing/2014/main" val="3213318782"/>
                    </a:ext>
                  </a:extLst>
                </a:gridCol>
                <a:gridCol w="974919">
                  <a:extLst>
                    <a:ext uri="{9D8B030D-6E8A-4147-A177-3AD203B41FA5}">
                      <a16:colId xmlns:a16="http://schemas.microsoft.com/office/drawing/2014/main" val="2049541653"/>
                    </a:ext>
                  </a:extLst>
                </a:gridCol>
                <a:gridCol w="1086338">
                  <a:extLst>
                    <a:ext uri="{9D8B030D-6E8A-4147-A177-3AD203B41FA5}">
                      <a16:colId xmlns:a16="http://schemas.microsoft.com/office/drawing/2014/main" val="2182809856"/>
                    </a:ext>
                  </a:extLst>
                </a:gridCol>
                <a:gridCol w="1086340">
                  <a:extLst>
                    <a:ext uri="{9D8B030D-6E8A-4147-A177-3AD203B41FA5}">
                      <a16:colId xmlns:a16="http://schemas.microsoft.com/office/drawing/2014/main" val="861369777"/>
                    </a:ext>
                  </a:extLst>
                </a:gridCol>
              </a:tblGrid>
              <a:tr h="435778">
                <a:tc>
                  <a:txBody>
                    <a:bodyPr/>
                    <a:lstStyle/>
                    <a:p>
                      <a:r>
                        <a:rPr lang="sl-SI" sz="820" b="1" dirty="0" smtClean="0">
                          <a:solidFill>
                            <a:schemeClr val="tx1"/>
                          </a:solidFill>
                        </a:rPr>
                        <a:t>predmet</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6. stopnja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1.-2.</a:t>
                      </a:r>
                      <a:r>
                        <a:rPr lang="sl-SI" sz="820" b="1" baseline="0" dirty="0" smtClean="0">
                          <a:solidFill>
                            <a:schemeClr val="tx1"/>
                          </a:solidFill>
                        </a:rPr>
                        <a:t> leto</a:t>
                      </a:r>
                      <a:endParaRPr lang="sl-SI" sz="820" b="1"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6. stopnja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3. leto</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6. stopnja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4. leto</a:t>
                      </a:r>
                      <a:endParaRPr lang="sl-SI" sz="82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6. stopnja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5. leto</a:t>
                      </a:r>
                      <a:endParaRPr lang="sl-SI" sz="820" b="1" dirty="0">
                        <a:solidFill>
                          <a:schemeClr val="tx1"/>
                        </a:solidFill>
                      </a:endParaRPr>
                    </a:p>
                  </a:txBody>
                  <a:tcPr/>
                </a:tc>
                <a:extLst>
                  <a:ext uri="{0D108BD9-81ED-4DB2-BD59-A6C34878D82A}">
                    <a16:rowId xmlns:a16="http://schemas.microsoft.com/office/drawing/2014/main" val="3454168512"/>
                  </a:ext>
                </a:extLst>
              </a:tr>
              <a:tr h="276252">
                <a:tc>
                  <a:txBody>
                    <a:bodyPr/>
                    <a:lstStyle/>
                    <a:p>
                      <a:r>
                        <a:rPr lang="sl-SI" sz="820" dirty="0" smtClean="0">
                          <a:solidFill>
                            <a:schemeClr val="tx1"/>
                          </a:solidFill>
                        </a:rPr>
                        <a:t>splošna poučenost </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extLst>
                  <a:ext uri="{0D108BD9-81ED-4DB2-BD59-A6C34878D82A}">
                    <a16:rowId xmlns:a16="http://schemas.microsoft.com/office/drawing/2014/main" val="2615254489"/>
                  </a:ext>
                </a:extLst>
              </a:tr>
              <a:tr h="276252">
                <a:tc>
                  <a:txBody>
                    <a:bodyPr/>
                    <a:lstStyle/>
                    <a:p>
                      <a:r>
                        <a:rPr lang="sl-SI" sz="820" dirty="0" smtClean="0">
                          <a:solidFill>
                            <a:schemeClr val="tx1"/>
                          </a:solidFill>
                        </a:rPr>
                        <a:t>razvijanje in ohranjanje samostojnosti</a:t>
                      </a:r>
                      <a:endParaRPr lang="sl-SI" sz="820" dirty="0">
                        <a:solidFill>
                          <a:schemeClr val="tx1"/>
                        </a:solidFill>
                      </a:endParaRPr>
                    </a:p>
                  </a:txBody>
                  <a:tcPr/>
                </a:tc>
                <a:tc>
                  <a:txBody>
                    <a:bodyPr/>
                    <a:lstStyle/>
                    <a:p>
                      <a:r>
                        <a:rPr lang="sl-SI" sz="820" dirty="0" smtClean="0">
                          <a:solidFill>
                            <a:schemeClr val="tx1"/>
                          </a:solidFill>
                        </a:rPr>
                        <a:t>6</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extLst>
                  <a:ext uri="{0D108BD9-81ED-4DB2-BD59-A6C34878D82A}">
                    <a16:rowId xmlns:a16="http://schemas.microsoft.com/office/drawing/2014/main" val="3199012477"/>
                  </a:ext>
                </a:extLst>
              </a:tr>
              <a:tr h="276252">
                <a:tc>
                  <a:txBody>
                    <a:bodyPr/>
                    <a:lstStyle/>
                    <a:p>
                      <a:r>
                        <a:rPr lang="sl-SI" sz="820" dirty="0" smtClean="0">
                          <a:solidFill>
                            <a:schemeClr val="tx1"/>
                          </a:solidFill>
                        </a:rPr>
                        <a:t>kreativna</a:t>
                      </a:r>
                      <a:r>
                        <a:rPr lang="sl-SI" sz="820" baseline="0" dirty="0" smtClean="0">
                          <a:solidFill>
                            <a:schemeClr val="tx1"/>
                          </a:solidFill>
                        </a:rPr>
                        <a:t> znanja </a:t>
                      </a:r>
                      <a:endParaRPr lang="sl-SI" sz="820" dirty="0">
                        <a:solidFill>
                          <a:schemeClr val="tx1"/>
                        </a:solidFill>
                      </a:endParaRPr>
                    </a:p>
                  </a:txBody>
                  <a:tcPr/>
                </a:tc>
                <a:tc>
                  <a:txBody>
                    <a:bodyPr/>
                    <a:lstStyle/>
                    <a:p>
                      <a:r>
                        <a:rPr lang="sl-SI" sz="820" dirty="0" smtClean="0">
                          <a:solidFill>
                            <a:schemeClr val="tx1"/>
                          </a:solidFill>
                        </a:rPr>
                        <a:t>8</a:t>
                      </a:r>
                      <a:endParaRPr lang="sl-SI" sz="820" dirty="0">
                        <a:solidFill>
                          <a:schemeClr val="tx1"/>
                        </a:solidFill>
                      </a:endParaRPr>
                    </a:p>
                  </a:txBody>
                  <a:tcPr/>
                </a:tc>
                <a:tc>
                  <a:txBody>
                    <a:bodyPr/>
                    <a:lstStyle/>
                    <a:p>
                      <a:r>
                        <a:rPr lang="sl-SI" sz="820" dirty="0" smtClean="0">
                          <a:solidFill>
                            <a:schemeClr val="tx1"/>
                          </a:solidFill>
                        </a:rPr>
                        <a:t>7</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tc>
                  <a:txBody>
                    <a:bodyPr/>
                    <a:lstStyle/>
                    <a:p>
                      <a:r>
                        <a:rPr lang="sl-SI" sz="820" dirty="0" smtClean="0">
                          <a:solidFill>
                            <a:schemeClr val="tx1"/>
                          </a:solidFill>
                        </a:rPr>
                        <a:t>5</a:t>
                      </a:r>
                      <a:endParaRPr lang="sl-SI" sz="820" dirty="0">
                        <a:solidFill>
                          <a:schemeClr val="tx1"/>
                        </a:solidFill>
                      </a:endParaRPr>
                    </a:p>
                  </a:txBody>
                  <a:tcPr/>
                </a:tc>
                <a:extLst>
                  <a:ext uri="{0D108BD9-81ED-4DB2-BD59-A6C34878D82A}">
                    <a16:rowId xmlns:a16="http://schemas.microsoft.com/office/drawing/2014/main" val="1928369184"/>
                  </a:ext>
                </a:extLst>
              </a:tr>
              <a:tr h="2762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dirty="0" smtClean="0">
                          <a:solidFill>
                            <a:schemeClr val="tx1"/>
                          </a:solidFill>
                        </a:rPr>
                        <a:t>šport in rekreacija</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extLst>
                  <a:ext uri="{0D108BD9-81ED-4DB2-BD59-A6C34878D82A}">
                    <a16:rowId xmlns:a16="http://schemas.microsoft.com/office/drawing/2014/main" val="1617160127"/>
                  </a:ext>
                </a:extLst>
              </a:tr>
              <a:tr h="2762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dirty="0" smtClean="0">
                          <a:solidFill>
                            <a:schemeClr val="tx1"/>
                          </a:solidFill>
                        </a:rPr>
                        <a:t>aktivno preživljanje</a:t>
                      </a:r>
                      <a:r>
                        <a:rPr lang="sl-SI" sz="820" baseline="0" dirty="0" smtClean="0">
                          <a:solidFill>
                            <a:schemeClr val="tx1"/>
                          </a:solidFill>
                        </a:rPr>
                        <a:t> prostega časa</a:t>
                      </a:r>
                      <a:endParaRPr lang="sl-SI" sz="820" dirty="0">
                        <a:solidFill>
                          <a:schemeClr val="tx1"/>
                        </a:solidFill>
                      </a:endParaRPr>
                    </a:p>
                  </a:txBody>
                  <a:tcPr/>
                </a:tc>
                <a:tc>
                  <a:txBody>
                    <a:bodyPr/>
                    <a:lstStyle/>
                    <a:p>
                      <a:r>
                        <a:rPr lang="sl-SI" sz="820" dirty="0" smtClean="0">
                          <a:solidFill>
                            <a:schemeClr val="tx1"/>
                          </a:solidFill>
                        </a:rPr>
                        <a:t>3</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extLst>
                  <a:ext uri="{0D108BD9-81ED-4DB2-BD59-A6C34878D82A}">
                    <a16:rowId xmlns:a16="http://schemas.microsoft.com/office/drawing/2014/main" val="1214266041"/>
                  </a:ext>
                </a:extLst>
              </a:tr>
              <a:tr h="276252">
                <a:tc>
                  <a:txBody>
                    <a:bodyPr/>
                    <a:lstStyle/>
                    <a:p>
                      <a:r>
                        <a:rPr lang="sl-SI" sz="820" dirty="0" smtClean="0">
                          <a:solidFill>
                            <a:schemeClr val="tx1"/>
                          </a:solidFill>
                        </a:rPr>
                        <a:t>razvijanje aktivnega državljanstva</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2</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tc>
                  <a:txBody>
                    <a:bodyPr/>
                    <a:lstStyle/>
                    <a:p>
                      <a:r>
                        <a:rPr lang="sl-SI" sz="820" dirty="0" smtClean="0">
                          <a:solidFill>
                            <a:schemeClr val="tx1"/>
                          </a:solidFill>
                        </a:rPr>
                        <a:t>1</a:t>
                      </a:r>
                      <a:endParaRPr lang="sl-SI" sz="820" dirty="0">
                        <a:solidFill>
                          <a:schemeClr val="tx1"/>
                        </a:solidFill>
                      </a:endParaRPr>
                    </a:p>
                  </a:txBody>
                  <a:tcPr/>
                </a:tc>
                <a:extLst>
                  <a:ext uri="{0D108BD9-81ED-4DB2-BD59-A6C34878D82A}">
                    <a16:rowId xmlns:a16="http://schemas.microsoft.com/office/drawing/2014/main" val="1840865204"/>
                  </a:ext>
                </a:extLst>
              </a:tr>
              <a:tr h="2762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dirty="0" smtClean="0">
                          <a:solidFill>
                            <a:schemeClr val="tx1"/>
                          </a:solidFill>
                        </a:rPr>
                        <a:t>intimno</a:t>
                      </a:r>
                      <a:r>
                        <a:rPr lang="sl-SI" sz="820" baseline="0" dirty="0" smtClean="0">
                          <a:solidFill>
                            <a:schemeClr val="tx1"/>
                          </a:solidFill>
                        </a:rPr>
                        <a:t> življenje in odnosi med spoloma</a:t>
                      </a:r>
                      <a:endParaRPr lang="sl-SI" sz="820" b="0" dirty="0">
                        <a:solidFill>
                          <a:schemeClr val="tx1"/>
                        </a:solidFill>
                      </a:endParaRPr>
                    </a:p>
                  </a:txBody>
                  <a:tcPr/>
                </a:tc>
                <a:tc>
                  <a:txBody>
                    <a:bodyPr/>
                    <a:lstStyle/>
                    <a:p>
                      <a:r>
                        <a:rPr lang="sl-SI" sz="820" b="0" dirty="0" smtClean="0">
                          <a:solidFill>
                            <a:schemeClr val="tx1"/>
                          </a:solidFill>
                        </a:rPr>
                        <a:t>3</a:t>
                      </a:r>
                      <a:endParaRPr lang="sl-SI" sz="820" b="0" dirty="0">
                        <a:solidFill>
                          <a:schemeClr val="tx1"/>
                        </a:solidFill>
                      </a:endParaRPr>
                    </a:p>
                  </a:txBody>
                  <a:tcPr/>
                </a:tc>
                <a:tc>
                  <a:txBody>
                    <a:bodyPr/>
                    <a:lstStyle/>
                    <a:p>
                      <a:r>
                        <a:rPr lang="sl-SI" sz="820" b="0" dirty="0" smtClean="0">
                          <a:solidFill>
                            <a:schemeClr val="tx1"/>
                          </a:solidFill>
                        </a:rPr>
                        <a:t>2</a:t>
                      </a:r>
                      <a:endParaRPr lang="sl-SI" sz="820" b="0" dirty="0">
                        <a:solidFill>
                          <a:schemeClr val="tx1"/>
                        </a:solidFill>
                      </a:endParaRPr>
                    </a:p>
                  </a:txBody>
                  <a:tcPr/>
                </a:tc>
                <a:tc>
                  <a:txBody>
                    <a:bodyPr/>
                    <a:lstStyle/>
                    <a:p>
                      <a:r>
                        <a:rPr lang="sl-SI" sz="820" b="0" dirty="0" smtClean="0">
                          <a:solidFill>
                            <a:schemeClr val="tx1"/>
                          </a:solidFill>
                        </a:rPr>
                        <a:t>2</a:t>
                      </a:r>
                      <a:endParaRPr lang="sl-SI" sz="820" b="0" dirty="0">
                        <a:solidFill>
                          <a:schemeClr val="tx1"/>
                        </a:solidFill>
                      </a:endParaRPr>
                    </a:p>
                  </a:txBody>
                  <a:tcPr/>
                </a:tc>
                <a:tc>
                  <a:txBody>
                    <a:bodyPr/>
                    <a:lstStyle/>
                    <a:p>
                      <a:r>
                        <a:rPr lang="sl-SI" sz="820" b="0" dirty="0" smtClean="0">
                          <a:solidFill>
                            <a:schemeClr val="tx1"/>
                          </a:solidFill>
                        </a:rPr>
                        <a:t>2</a:t>
                      </a:r>
                      <a:endParaRPr lang="sl-SI" sz="820" b="0" dirty="0">
                        <a:solidFill>
                          <a:schemeClr val="tx1"/>
                        </a:solidFill>
                      </a:endParaRPr>
                    </a:p>
                  </a:txBody>
                  <a:tcPr/>
                </a:tc>
                <a:extLst>
                  <a:ext uri="{0D108BD9-81ED-4DB2-BD59-A6C34878D82A}">
                    <a16:rowId xmlns:a16="http://schemas.microsoft.com/office/drawing/2014/main" val="1446203900"/>
                  </a:ext>
                </a:extLst>
              </a:tr>
              <a:tr h="2762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0" dirty="0" smtClean="0">
                          <a:solidFill>
                            <a:schemeClr val="tx1"/>
                          </a:solidFill>
                        </a:rPr>
                        <a:t>delovne in zaposlitvene tehnike</a:t>
                      </a:r>
                      <a:endParaRPr lang="sl-SI" sz="820" dirty="0">
                        <a:solidFill>
                          <a:schemeClr val="tx1"/>
                        </a:solidFill>
                      </a:endParaRPr>
                    </a:p>
                  </a:txBody>
                  <a:tcPr/>
                </a:tc>
                <a:tc>
                  <a:txBody>
                    <a:bodyPr/>
                    <a:lstStyle/>
                    <a:p>
                      <a:r>
                        <a:rPr lang="sl-SI" sz="820" b="0" dirty="0" smtClean="0">
                          <a:solidFill>
                            <a:schemeClr val="tx1"/>
                          </a:solidFill>
                        </a:rPr>
                        <a:t>10</a:t>
                      </a:r>
                      <a:endParaRPr lang="sl-SI" sz="820" b="0" dirty="0">
                        <a:solidFill>
                          <a:schemeClr val="tx1"/>
                        </a:solidFill>
                      </a:endParaRPr>
                    </a:p>
                  </a:txBody>
                  <a:tcPr/>
                </a:tc>
                <a:tc>
                  <a:txBody>
                    <a:bodyPr/>
                    <a:lstStyle/>
                    <a:p>
                      <a:r>
                        <a:rPr lang="sl-SI" sz="820" b="0" dirty="0" smtClean="0">
                          <a:solidFill>
                            <a:schemeClr val="tx1"/>
                          </a:solidFill>
                        </a:rPr>
                        <a:t>14</a:t>
                      </a:r>
                      <a:endParaRPr lang="sl-SI" sz="820" b="0" dirty="0">
                        <a:solidFill>
                          <a:schemeClr val="tx1"/>
                        </a:solidFill>
                      </a:endParaRPr>
                    </a:p>
                  </a:txBody>
                  <a:tcPr/>
                </a:tc>
                <a:tc>
                  <a:txBody>
                    <a:bodyPr/>
                    <a:lstStyle/>
                    <a:p>
                      <a:r>
                        <a:rPr lang="sl-SI" sz="820" b="0" dirty="0" smtClean="0">
                          <a:solidFill>
                            <a:schemeClr val="tx1"/>
                          </a:solidFill>
                        </a:rPr>
                        <a:t>17</a:t>
                      </a:r>
                      <a:endParaRPr lang="sl-SI" sz="820" b="0" dirty="0">
                        <a:solidFill>
                          <a:schemeClr val="tx1"/>
                        </a:solidFill>
                      </a:endParaRPr>
                    </a:p>
                  </a:txBody>
                  <a:tcPr/>
                </a:tc>
                <a:tc>
                  <a:txBody>
                    <a:bodyPr/>
                    <a:lstStyle/>
                    <a:p>
                      <a:r>
                        <a:rPr lang="sl-SI" sz="820" b="0" dirty="0" smtClean="0">
                          <a:solidFill>
                            <a:schemeClr val="tx1"/>
                          </a:solidFill>
                        </a:rPr>
                        <a:t>22</a:t>
                      </a:r>
                      <a:endParaRPr lang="sl-SI" sz="820" b="0" dirty="0">
                        <a:solidFill>
                          <a:schemeClr val="tx1"/>
                        </a:solidFill>
                      </a:endParaRPr>
                    </a:p>
                  </a:txBody>
                  <a:tcPr/>
                </a:tc>
                <a:extLst>
                  <a:ext uri="{0D108BD9-81ED-4DB2-BD59-A6C34878D82A}">
                    <a16:rowId xmlns:a16="http://schemas.microsoft.com/office/drawing/2014/main" val="2301756242"/>
                  </a:ext>
                </a:extLst>
              </a:tr>
              <a:tr h="2762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tedensko</a:t>
                      </a:r>
                      <a:r>
                        <a:rPr lang="sl-SI" sz="820" b="1" baseline="0" dirty="0" smtClean="0">
                          <a:solidFill>
                            <a:schemeClr val="tx1"/>
                          </a:solidFill>
                        </a:rPr>
                        <a:t> število ur pouka</a:t>
                      </a:r>
                      <a:endParaRPr lang="sl-SI" sz="820" dirty="0">
                        <a:solidFill>
                          <a:schemeClr val="tx1"/>
                        </a:solidFill>
                      </a:endParaRPr>
                    </a:p>
                  </a:txBody>
                  <a:tcPr/>
                </a:tc>
                <a:tc>
                  <a:txBody>
                    <a:bodyPr/>
                    <a:lstStyle/>
                    <a:p>
                      <a:r>
                        <a:rPr lang="sl-SI" sz="820" b="1" dirty="0" smtClean="0">
                          <a:solidFill>
                            <a:schemeClr val="tx1"/>
                          </a:solidFill>
                        </a:rPr>
                        <a:t>40</a:t>
                      </a:r>
                      <a:endParaRPr lang="sl-SI" sz="820" b="1" dirty="0">
                        <a:solidFill>
                          <a:schemeClr val="tx1"/>
                        </a:solidFill>
                      </a:endParaRPr>
                    </a:p>
                  </a:txBody>
                  <a:tcPr/>
                </a:tc>
                <a:tc>
                  <a:txBody>
                    <a:bodyPr/>
                    <a:lstStyle/>
                    <a:p>
                      <a:r>
                        <a:rPr lang="sl-SI" sz="820" b="1" dirty="0" smtClean="0">
                          <a:solidFill>
                            <a:schemeClr val="tx1"/>
                          </a:solidFill>
                        </a:rPr>
                        <a:t>40</a:t>
                      </a:r>
                      <a:endParaRPr lang="sl-SI" sz="820" b="1" dirty="0">
                        <a:solidFill>
                          <a:schemeClr val="tx1"/>
                        </a:solidFill>
                      </a:endParaRPr>
                    </a:p>
                  </a:txBody>
                  <a:tcPr/>
                </a:tc>
                <a:tc>
                  <a:txBody>
                    <a:bodyPr/>
                    <a:lstStyle/>
                    <a:p>
                      <a:r>
                        <a:rPr lang="sl-SI" sz="820" b="1" dirty="0" smtClean="0">
                          <a:solidFill>
                            <a:schemeClr val="tx1"/>
                          </a:solidFill>
                        </a:rPr>
                        <a:t>40</a:t>
                      </a:r>
                      <a:endParaRPr lang="sl-SI" sz="820" b="1" dirty="0">
                        <a:solidFill>
                          <a:schemeClr val="tx1"/>
                        </a:solidFill>
                      </a:endParaRPr>
                    </a:p>
                  </a:txBody>
                  <a:tcPr/>
                </a:tc>
                <a:tc>
                  <a:txBody>
                    <a:bodyPr/>
                    <a:lstStyle/>
                    <a:p>
                      <a:r>
                        <a:rPr lang="sl-SI" sz="820" b="1" dirty="0" smtClean="0">
                          <a:solidFill>
                            <a:schemeClr val="tx1"/>
                          </a:solidFill>
                        </a:rPr>
                        <a:t>40</a:t>
                      </a:r>
                      <a:endParaRPr lang="sl-SI" sz="820" b="1" dirty="0">
                        <a:solidFill>
                          <a:schemeClr val="tx1"/>
                        </a:solidFill>
                      </a:endParaRPr>
                    </a:p>
                  </a:txBody>
                  <a:tcPr/>
                </a:tc>
                <a:extLst>
                  <a:ext uri="{0D108BD9-81ED-4DB2-BD59-A6C34878D82A}">
                    <a16:rowId xmlns:a16="http://schemas.microsoft.com/office/drawing/2014/main" val="193363735"/>
                  </a:ext>
                </a:extLst>
              </a:tr>
              <a:tr h="2762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820" b="1" dirty="0" smtClean="0">
                          <a:solidFill>
                            <a:schemeClr val="tx1"/>
                          </a:solidFill>
                        </a:rPr>
                        <a:t>število tednov pouka</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tc>
                  <a:txBody>
                    <a:bodyPr/>
                    <a:lstStyle/>
                    <a:p>
                      <a:r>
                        <a:rPr lang="sl-SI" sz="820" b="1" dirty="0" smtClean="0">
                          <a:solidFill>
                            <a:schemeClr val="tx1"/>
                          </a:solidFill>
                        </a:rPr>
                        <a:t>35</a:t>
                      </a:r>
                      <a:endParaRPr lang="sl-SI" sz="820" b="1" dirty="0">
                        <a:solidFill>
                          <a:schemeClr val="tx1"/>
                        </a:solidFill>
                      </a:endParaRPr>
                    </a:p>
                  </a:txBody>
                  <a:tcPr/>
                </a:tc>
                <a:extLst>
                  <a:ext uri="{0D108BD9-81ED-4DB2-BD59-A6C34878D82A}">
                    <a16:rowId xmlns:a16="http://schemas.microsoft.com/office/drawing/2014/main" val="704442824"/>
                  </a:ext>
                </a:extLst>
              </a:tr>
            </a:tbl>
          </a:graphicData>
        </a:graphic>
      </p:graphicFrame>
    </p:spTree>
    <p:extLst>
      <p:ext uri="{BB962C8B-B14F-4D97-AF65-F5344CB8AC3E}">
        <p14:creationId xmlns:p14="http://schemas.microsoft.com/office/powerpoint/2010/main" val="3407535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882665524"/>
              </p:ext>
            </p:extLst>
          </p:nvPr>
        </p:nvGraphicFramePr>
        <p:xfrm>
          <a:off x="414646" y="1025404"/>
          <a:ext cx="6131024" cy="2194560"/>
        </p:xfrm>
        <a:graphic>
          <a:graphicData uri="http://schemas.openxmlformats.org/drawingml/2006/table">
            <a:tbl>
              <a:tblPr firstRow="1" bandRow="1">
                <a:tableStyleId>{165A5818-91DA-4400-851C-00DBC44C59E1}</a:tableStyleId>
              </a:tblPr>
              <a:tblGrid>
                <a:gridCol w="1260850">
                  <a:extLst>
                    <a:ext uri="{9D8B030D-6E8A-4147-A177-3AD203B41FA5}">
                      <a16:colId xmlns:a16="http://schemas.microsoft.com/office/drawing/2014/main" val="73783467"/>
                    </a:ext>
                  </a:extLst>
                </a:gridCol>
                <a:gridCol w="854765">
                  <a:extLst>
                    <a:ext uri="{9D8B030D-6E8A-4147-A177-3AD203B41FA5}">
                      <a16:colId xmlns:a16="http://schemas.microsoft.com/office/drawing/2014/main" val="2428973934"/>
                    </a:ext>
                  </a:extLst>
                </a:gridCol>
                <a:gridCol w="795131">
                  <a:extLst>
                    <a:ext uri="{9D8B030D-6E8A-4147-A177-3AD203B41FA5}">
                      <a16:colId xmlns:a16="http://schemas.microsoft.com/office/drawing/2014/main" val="1539794422"/>
                    </a:ext>
                  </a:extLst>
                </a:gridCol>
                <a:gridCol w="755374">
                  <a:extLst>
                    <a:ext uri="{9D8B030D-6E8A-4147-A177-3AD203B41FA5}">
                      <a16:colId xmlns:a16="http://schemas.microsoft.com/office/drawing/2014/main" val="3843487607"/>
                    </a:ext>
                  </a:extLst>
                </a:gridCol>
                <a:gridCol w="821635">
                  <a:extLst>
                    <a:ext uri="{9D8B030D-6E8A-4147-A177-3AD203B41FA5}">
                      <a16:colId xmlns:a16="http://schemas.microsoft.com/office/drawing/2014/main" val="1396359573"/>
                    </a:ext>
                  </a:extLst>
                </a:gridCol>
                <a:gridCol w="821634">
                  <a:extLst>
                    <a:ext uri="{9D8B030D-6E8A-4147-A177-3AD203B41FA5}">
                      <a16:colId xmlns:a16="http://schemas.microsoft.com/office/drawing/2014/main" val="4001381661"/>
                    </a:ext>
                  </a:extLst>
                </a:gridCol>
                <a:gridCol w="821635">
                  <a:extLst>
                    <a:ext uri="{9D8B030D-6E8A-4147-A177-3AD203B41FA5}">
                      <a16:colId xmlns:a16="http://schemas.microsoft.com/office/drawing/2014/main" val="3213318782"/>
                    </a:ext>
                  </a:extLst>
                </a:gridCol>
              </a:tblGrid>
              <a:tr h="260101">
                <a:tc>
                  <a:txBody>
                    <a:bodyPr/>
                    <a:lstStyle/>
                    <a:p>
                      <a:endParaRPr lang="sl-SI" sz="900" b="1" dirty="0">
                        <a:solidFill>
                          <a:schemeClr val="tx1"/>
                        </a:solidFill>
                      </a:endParaRPr>
                    </a:p>
                  </a:txBody>
                  <a:tcPr/>
                </a:tc>
                <a:tc>
                  <a:txBody>
                    <a:bodyPr/>
                    <a:lstStyle/>
                    <a:p>
                      <a:pPr marL="0" indent="0">
                        <a:buNone/>
                      </a:pPr>
                      <a:r>
                        <a:rPr lang="sl-SI" sz="900" b="1" dirty="0" smtClean="0">
                          <a:solidFill>
                            <a:schemeClr val="tx1"/>
                          </a:solidFill>
                        </a:rPr>
                        <a:t>1. st. </a:t>
                      </a:r>
                    </a:p>
                    <a:p>
                      <a:pPr marL="0" indent="0">
                        <a:buNone/>
                      </a:pPr>
                      <a:r>
                        <a:rPr lang="sl-SI" sz="900" b="1" dirty="0" smtClean="0">
                          <a:solidFill>
                            <a:schemeClr val="tx1"/>
                          </a:solidFill>
                        </a:rPr>
                        <a:t>1.-3. leto</a:t>
                      </a:r>
                      <a:endParaRPr lang="sl-SI" sz="900" b="1" dirty="0">
                        <a:solidFill>
                          <a:schemeClr val="tx1"/>
                        </a:solidFill>
                      </a:endParaRPr>
                    </a:p>
                  </a:txBody>
                  <a:tcPr/>
                </a:tc>
                <a:tc>
                  <a:txBody>
                    <a:bodyPr/>
                    <a:lstStyle/>
                    <a:p>
                      <a:pPr marL="0" indent="0">
                        <a:buNone/>
                      </a:pPr>
                      <a:r>
                        <a:rPr lang="sl-SI" sz="900" b="1" dirty="0" smtClean="0">
                          <a:solidFill>
                            <a:schemeClr val="tx1"/>
                          </a:solidFill>
                        </a:rPr>
                        <a:t>2. st. </a:t>
                      </a:r>
                    </a:p>
                    <a:p>
                      <a:pPr marL="0" indent="0">
                        <a:buNone/>
                      </a:pPr>
                      <a:r>
                        <a:rPr lang="sl-SI" sz="900" b="1" dirty="0" smtClean="0">
                          <a:solidFill>
                            <a:schemeClr val="tx1"/>
                          </a:solidFill>
                        </a:rPr>
                        <a:t>4.-6. leto</a:t>
                      </a:r>
                      <a:endParaRPr lang="sl-SI" sz="900" b="1" dirty="0">
                        <a:solidFill>
                          <a:schemeClr val="tx1"/>
                        </a:solidFill>
                      </a:endParaRPr>
                    </a:p>
                  </a:txBody>
                  <a:tcPr/>
                </a:tc>
                <a:tc>
                  <a:txBody>
                    <a:bodyPr/>
                    <a:lstStyle/>
                    <a:p>
                      <a:pPr marL="0" indent="0">
                        <a:buNone/>
                      </a:pPr>
                      <a:r>
                        <a:rPr lang="sl-SI" sz="900" b="1" dirty="0" smtClean="0">
                          <a:solidFill>
                            <a:schemeClr val="tx1"/>
                          </a:solidFill>
                        </a:rPr>
                        <a:t>3. st. </a:t>
                      </a:r>
                    </a:p>
                    <a:p>
                      <a:pPr marL="0" indent="0">
                        <a:buNone/>
                      </a:pPr>
                      <a:r>
                        <a:rPr lang="sl-SI" sz="900" b="1" dirty="0" smtClean="0">
                          <a:solidFill>
                            <a:schemeClr val="tx1"/>
                          </a:solidFill>
                        </a:rPr>
                        <a:t>7.-9. leto</a:t>
                      </a:r>
                      <a:endParaRPr lang="sl-SI" sz="900" b="1" dirty="0">
                        <a:solidFill>
                          <a:schemeClr val="tx1"/>
                        </a:solidFill>
                      </a:endParaRPr>
                    </a:p>
                  </a:txBody>
                  <a:tcPr/>
                </a:tc>
                <a:tc>
                  <a:txBody>
                    <a:bodyPr/>
                    <a:lstStyle/>
                    <a:p>
                      <a:pPr marL="0" indent="0">
                        <a:buNone/>
                      </a:pPr>
                      <a:r>
                        <a:rPr lang="sl-SI" sz="900" b="1" dirty="0" smtClean="0">
                          <a:solidFill>
                            <a:schemeClr val="tx1"/>
                          </a:solidFill>
                        </a:rPr>
                        <a:t>4. st. </a:t>
                      </a:r>
                    </a:p>
                    <a:p>
                      <a:pPr marL="0" indent="0">
                        <a:buNone/>
                      </a:pPr>
                      <a:r>
                        <a:rPr lang="sl-SI" sz="900" b="1" dirty="0" smtClean="0">
                          <a:solidFill>
                            <a:schemeClr val="tx1"/>
                          </a:solidFill>
                        </a:rPr>
                        <a:t>10.-12. leto</a:t>
                      </a:r>
                      <a:endParaRPr lang="sl-SI" sz="900" b="1" dirty="0">
                        <a:solidFill>
                          <a:schemeClr val="tx1"/>
                        </a:solidFill>
                      </a:endParaRPr>
                    </a:p>
                  </a:txBody>
                  <a:tcPr/>
                </a:tc>
                <a:tc>
                  <a:txBody>
                    <a:bodyPr/>
                    <a:lstStyle/>
                    <a:p>
                      <a:pPr marL="0" indent="0">
                        <a:buNone/>
                      </a:pPr>
                      <a:r>
                        <a:rPr lang="sl-SI" sz="900" b="1" dirty="0" smtClean="0">
                          <a:solidFill>
                            <a:schemeClr val="tx1"/>
                          </a:solidFill>
                        </a:rPr>
                        <a:t>5. st. </a:t>
                      </a:r>
                    </a:p>
                    <a:p>
                      <a:pPr marL="0" indent="0">
                        <a:buNone/>
                      </a:pPr>
                      <a:r>
                        <a:rPr lang="sl-SI" sz="900" b="1" dirty="0" smtClean="0">
                          <a:solidFill>
                            <a:schemeClr val="tx1"/>
                          </a:solidFill>
                        </a:rPr>
                        <a:t>13.-15. leto</a:t>
                      </a:r>
                      <a:endParaRPr lang="sl-SI" sz="900" b="1" dirty="0">
                        <a:solidFill>
                          <a:schemeClr val="tx1"/>
                        </a:solidFill>
                      </a:endParaRPr>
                    </a:p>
                  </a:txBody>
                  <a:tcPr/>
                </a:tc>
                <a:tc>
                  <a:txBody>
                    <a:bodyPr/>
                    <a:lstStyle/>
                    <a:p>
                      <a:pPr marL="0" indent="0">
                        <a:buNone/>
                      </a:pPr>
                      <a:r>
                        <a:rPr lang="sl-SI" sz="900" b="1" dirty="0" smtClean="0">
                          <a:solidFill>
                            <a:schemeClr val="tx1"/>
                          </a:solidFill>
                        </a:rPr>
                        <a:t>6. st. </a:t>
                      </a:r>
                    </a:p>
                  </a:txBody>
                  <a:tcPr/>
                </a:tc>
                <a:extLst>
                  <a:ext uri="{0D108BD9-81ED-4DB2-BD59-A6C34878D82A}">
                    <a16:rowId xmlns:a16="http://schemas.microsoft.com/office/drawing/2014/main" val="3454168512"/>
                  </a:ext>
                </a:extLst>
              </a:tr>
              <a:tr h="183175">
                <a:tc>
                  <a:txBody>
                    <a:bodyPr/>
                    <a:lstStyle/>
                    <a:p>
                      <a:pPr marR="0" algn="l" rtl="0">
                        <a:lnSpc>
                          <a:spcPct val="100000"/>
                        </a:lnSpc>
                        <a:spcBef>
                          <a:spcPts val="0"/>
                        </a:spcBef>
                        <a:spcAft>
                          <a:spcPts val="0"/>
                        </a:spcAft>
                        <a:buClr>
                          <a:srgbClr val="000000"/>
                        </a:buClr>
                        <a:buFont typeface="Arial"/>
                      </a:pPr>
                      <a:r>
                        <a:rPr lang="sl-SI" sz="900" b="1" i="0" u="none" strike="noStrike" cap="none" dirty="0" smtClean="0">
                          <a:solidFill>
                            <a:schemeClr val="tx1"/>
                          </a:solidFill>
                          <a:latin typeface="Arial"/>
                          <a:ea typeface="Arial"/>
                          <a:cs typeface="Arial"/>
                          <a:sym typeface="Arial"/>
                        </a:rPr>
                        <a:t>dnevi dejavnosti </a:t>
                      </a:r>
                      <a:endParaRPr lang="sl-SI" sz="900" b="1" i="0" u="none" strike="noStrike" cap="none" dirty="0">
                        <a:solidFill>
                          <a:schemeClr val="tx1"/>
                        </a:solidFill>
                        <a:latin typeface="Arial"/>
                        <a:ea typeface="Arial"/>
                        <a:cs typeface="Arial"/>
                        <a:sym typeface="Aria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extLst>
                  <a:ext uri="{0D108BD9-81ED-4DB2-BD59-A6C34878D82A}">
                    <a16:rowId xmlns:a16="http://schemas.microsoft.com/office/drawing/2014/main" val="411567922"/>
                  </a:ext>
                </a:extLst>
              </a:tr>
              <a:tr h="183175">
                <a:tc>
                  <a:txBody>
                    <a:bodyPr/>
                    <a:lstStyle/>
                    <a:p>
                      <a:r>
                        <a:rPr lang="sl-SI" sz="900" dirty="0" smtClean="0">
                          <a:solidFill>
                            <a:schemeClr val="tx1"/>
                          </a:solidFill>
                        </a:rPr>
                        <a:t>kulturni</a:t>
                      </a:r>
                      <a:r>
                        <a:rPr lang="sl-SI" sz="900" baseline="0" dirty="0" smtClean="0">
                          <a:solidFill>
                            <a:schemeClr val="tx1"/>
                          </a:solidFill>
                        </a:rPr>
                        <a:t> dnevi </a:t>
                      </a:r>
                      <a:endParaRPr lang="sl-SI" sz="900" dirty="0">
                        <a:solidFill>
                          <a:schemeClr val="tx1"/>
                        </a:solidFill>
                      </a:endParaRPr>
                    </a:p>
                  </a:txBody>
                  <a:tcPr/>
                </a:tc>
                <a:tc>
                  <a:txBody>
                    <a:bodyPr/>
                    <a:lstStyle/>
                    <a:p>
                      <a:r>
                        <a:rPr lang="sl-SI" sz="900" dirty="0" smtClean="0">
                          <a:solidFill>
                            <a:srgbClr val="FF0000"/>
                          </a:solidFill>
                        </a:rPr>
                        <a:t>4</a:t>
                      </a:r>
                      <a:endParaRPr lang="sl-SI" sz="900" dirty="0">
                        <a:solidFill>
                          <a:srgbClr val="FF0000"/>
                        </a:solidFill>
                      </a:endParaRPr>
                    </a:p>
                  </a:txBody>
                  <a:tcPr/>
                </a:tc>
                <a:tc>
                  <a:txBody>
                    <a:bodyPr/>
                    <a:lstStyle/>
                    <a:p>
                      <a:r>
                        <a:rPr lang="sl-SI" sz="900" dirty="0" smtClean="0">
                          <a:solidFill>
                            <a:srgbClr val="FF0000"/>
                          </a:solidFill>
                        </a:rPr>
                        <a:t>3</a:t>
                      </a:r>
                      <a:endParaRPr lang="sl-SI" sz="900" dirty="0">
                        <a:solidFill>
                          <a:srgbClr val="FF0000"/>
                        </a:solidFill>
                      </a:endParaRPr>
                    </a:p>
                  </a:txBody>
                  <a:tcPr/>
                </a:tc>
                <a:tc>
                  <a:txBody>
                    <a:bodyPr/>
                    <a:lstStyle/>
                    <a:p>
                      <a:r>
                        <a:rPr lang="sl-SI" sz="900" dirty="0" smtClean="0">
                          <a:solidFill>
                            <a:srgbClr val="FF0000"/>
                          </a:solidFill>
                        </a:rPr>
                        <a:t>4</a:t>
                      </a:r>
                      <a:endParaRPr lang="sl-SI" sz="900" dirty="0">
                        <a:solidFill>
                          <a:srgbClr val="FF0000"/>
                        </a:solidFill>
                      </a:endParaRPr>
                    </a:p>
                  </a:txBody>
                  <a:tcPr/>
                </a:tc>
                <a:tc>
                  <a:txBody>
                    <a:bodyPr/>
                    <a:lstStyle/>
                    <a:p>
                      <a:r>
                        <a:rPr lang="sl-SI" sz="900" dirty="0" smtClean="0">
                          <a:solidFill>
                            <a:srgbClr val="FF0000"/>
                          </a:solidFill>
                        </a:rPr>
                        <a:t>3</a:t>
                      </a:r>
                      <a:endParaRPr lang="sl-SI" sz="900" dirty="0">
                        <a:solidFill>
                          <a:srgbClr val="FF0000"/>
                        </a:solidFill>
                      </a:endParaRPr>
                    </a:p>
                  </a:txBody>
                  <a:tcPr/>
                </a:tc>
                <a:tc>
                  <a:txBody>
                    <a:bodyPr/>
                    <a:lstStyle/>
                    <a:p>
                      <a:r>
                        <a:rPr lang="sl-SI" sz="900" dirty="0" smtClean="0">
                          <a:solidFill>
                            <a:srgbClr val="FF0000"/>
                          </a:solidFill>
                        </a:rPr>
                        <a:t>3</a:t>
                      </a:r>
                      <a:endParaRPr lang="sl-SI" sz="900" dirty="0">
                        <a:solidFill>
                          <a:srgbClr val="FF0000"/>
                        </a:solidFill>
                      </a:endParaRPr>
                    </a:p>
                  </a:txBody>
                  <a:tcPr/>
                </a:tc>
                <a:tc>
                  <a:txBody>
                    <a:bodyPr/>
                    <a:lstStyle/>
                    <a:p>
                      <a:r>
                        <a:rPr lang="sl-SI" sz="900" dirty="0" smtClean="0">
                          <a:solidFill>
                            <a:srgbClr val="FF0000"/>
                          </a:solidFill>
                        </a:rPr>
                        <a:t>3</a:t>
                      </a:r>
                      <a:endParaRPr lang="sl-SI" sz="900" dirty="0">
                        <a:solidFill>
                          <a:srgbClr val="FF0000"/>
                        </a:solidFill>
                      </a:endParaRPr>
                    </a:p>
                  </a:txBody>
                  <a:tcPr/>
                </a:tc>
                <a:extLst>
                  <a:ext uri="{0D108BD9-81ED-4DB2-BD59-A6C34878D82A}">
                    <a16:rowId xmlns:a16="http://schemas.microsoft.com/office/drawing/2014/main" val="630292302"/>
                  </a:ext>
                </a:extLst>
              </a:tr>
              <a:tr h="183175">
                <a:tc>
                  <a:txBody>
                    <a:bodyPr/>
                    <a:lstStyle/>
                    <a:p>
                      <a:r>
                        <a:rPr lang="sl-SI" sz="900" b="0" dirty="0" smtClean="0">
                          <a:solidFill>
                            <a:schemeClr val="tx1"/>
                          </a:solidFill>
                        </a:rPr>
                        <a:t>naravoslovni dnevi </a:t>
                      </a:r>
                      <a:endParaRPr lang="sl-SI" sz="900" b="0" dirty="0">
                        <a:solidFill>
                          <a:schemeClr val="tx1"/>
                        </a:solidFill>
                      </a:endParaRPr>
                    </a:p>
                  </a:txBody>
                  <a:tcPr/>
                </a:tc>
                <a:tc>
                  <a:txBody>
                    <a:bodyPr/>
                    <a:lstStyle/>
                    <a:p>
                      <a:r>
                        <a:rPr lang="sl-SI" sz="900" dirty="0" smtClean="0">
                          <a:solidFill>
                            <a:srgbClr val="FF0000"/>
                          </a:solidFill>
                        </a:rPr>
                        <a:t>3</a:t>
                      </a:r>
                      <a:endParaRPr lang="sl-SI" sz="900" dirty="0">
                        <a:solidFill>
                          <a:srgbClr val="FF0000"/>
                        </a:solidFill>
                      </a:endParaRPr>
                    </a:p>
                  </a:txBody>
                  <a:tcPr/>
                </a:tc>
                <a:tc>
                  <a:txBody>
                    <a:bodyPr/>
                    <a:lstStyle/>
                    <a:p>
                      <a:r>
                        <a:rPr lang="sl-SI" sz="900" dirty="0" smtClean="0">
                          <a:solidFill>
                            <a:srgbClr val="FF0000"/>
                          </a:solidFill>
                        </a:rPr>
                        <a:t>3</a:t>
                      </a:r>
                      <a:endParaRPr lang="sl-SI" sz="900" dirty="0">
                        <a:solidFill>
                          <a:srgbClr val="FF0000"/>
                        </a:solidFill>
                      </a:endParaRPr>
                    </a:p>
                  </a:txBody>
                  <a:tcPr/>
                </a:tc>
                <a:tc>
                  <a:txBody>
                    <a:bodyPr/>
                    <a:lstStyle/>
                    <a:p>
                      <a:r>
                        <a:rPr lang="sl-SI" sz="900" dirty="0" smtClean="0">
                          <a:solidFill>
                            <a:srgbClr val="FF0000"/>
                          </a:solidFill>
                        </a:rPr>
                        <a:t>3</a:t>
                      </a:r>
                      <a:endParaRPr lang="sl-SI" sz="900" dirty="0">
                        <a:solidFill>
                          <a:srgbClr val="FF0000"/>
                        </a:solidFill>
                      </a:endParaRPr>
                    </a:p>
                  </a:txBody>
                  <a:tcPr/>
                </a:tc>
                <a:tc>
                  <a:txBody>
                    <a:bodyPr/>
                    <a:lstStyle/>
                    <a:p>
                      <a:r>
                        <a:rPr lang="sl-SI" sz="900" dirty="0" smtClean="0">
                          <a:solidFill>
                            <a:srgbClr val="FF0000"/>
                          </a:solidFill>
                        </a:rPr>
                        <a:t>3</a:t>
                      </a:r>
                      <a:endParaRPr lang="sl-SI" sz="900" dirty="0">
                        <a:solidFill>
                          <a:srgbClr val="FF0000"/>
                        </a:solidFill>
                      </a:endParaRPr>
                    </a:p>
                  </a:txBody>
                  <a:tcPr/>
                </a:tc>
                <a:tc>
                  <a:txBody>
                    <a:bodyPr/>
                    <a:lstStyle/>
                    <a:p>
                      <a:r>
                        <a:rPr lang="sl-SI" sz="900" dirty="0" smtClean="0">
                          <a:solidFill>
                            <a:srgbClr val="FF0000"/>
                          </a:solidFill>
                        </a:rPr>
                        <a:t>3</a:t>
                      </a:r>
                      <a:endParaRPr lang="sl-SI" sz="900" dirty="0">
                        <a:solidFill>
                          <a:srgbClr val="FF0000"/>
                        </a:solidFill>
                      </a:endParaRPr>
                    </a:p>
                  </a:txBody>
                  <a:tcPr/>
                </a:tc>
                <a:tc>
                  <a:txBody>
                    <a:bodyPr/>
                    <a:lstStyle/>
                    <a:p>
                      <a:r>
                        <a:rPr lang="sl-SI" sz="900" dirty="0" smtClean="0">
                          <a:solidFill>
                            <a:srgbClr val="FF0000"/>
                          </a:solidFill>
                        </a:rPr>
                        <a:t>3</a:t>
                      </a:r>
                      <a:endParaRPr lang="sl-SI" sz="900" dirty="0">
                        <a:solidFill>
                          <a:srgbClr val="FF0000"/>
                        </a:solidFill>
                      </a:endParaRPr>
                    </a:p>
                  </a:txBody>
                  <a:tcPr/>
                </a:tc>
                <a:extLst>
                  <a:ext uri="{0D108BD9-81ED-4DB2-BD59-A6C34878D82A}">
                    <a16:rowId xmlns:a16="http://schemas.microsoft.com/office/drawing/2014/main" val="395423741"/>
                  </a:ext>
                </a:extLst>
              </a:tr>
              <a:tr h="183175">
                <a:tc>
                  <a:txBody>
                    <a:bodyPr/>
                    <a:lstStyle/>
                    <a:p>
                      <a:r>
                        <a:rPr lang="sl-SI" sz="900" dirty="0" smtClean="0">
                          <a:solidFill>
                            <a:schemeClr val="tx1"/>
                          </a:solidFill>
                        </a:rPr>
                        <a:t>delovni dnevi</a:t>
                      </a:r>
                      <a:endParaRPr lang="sl-SI" sz="900" dirty="0">
                        <a:solidFill>
                          <a:schemeClr val="tx1"/>
                        </a:solidFill>
                      </a:endParaRPr>
                    </a:p>
                  </a:txBody>
                  <a:tcPr/>
                </a:tc>
                <a:tc>
                  <a:txBody>
                    <a:bodyPr/>
                    <a:lstStyle/>
                    <a:p>
                      <a:r>
                        <a:rPr lang="sl-SI" sz="900" dirty="0" smtClean="0">
                          <a:solidFill>
                            <a:srgbClr val="FF0000"/>
                          </a:solidFill>
                        </a:rPr>
                        <a:t>3</a:t>
                      </a:r>
                      <a:endParaRPr lang="sl-SI" sz="900" dirty="0">
                        <a:solidFill>
                          <a:srgbClr val="FF0000"/>
                        </a:solidFill>
                      </a:endParaRPr>
                    </a:p>
                  </a:txBody>
                  <a:tcPr/>
                </a:tc>
                <a:tc>
                  <a:txBody>
                    <a:bodyPr/>
                    <a:lstStyle/>
                    <a:p>
                      <a:r>
                        <a:rPr lang="sl-SI" sz="900" dirty="0" smtClean="0">
                          <a:solidFill>
                            <a:srgbClr val="FF0000"/>
                          </a:solidFill>
                        </a:rPr>
                        <a:t>4</a:t>
                      </a:r>
                      <a:endParaRPr lang="sl-SI" sz="900" dirty="0">
                        <a:solidFill>
                          <a:srgbClr val="FF0000"/>
                        </a:solidFill>
                      </a:endParaRPr>
                    </a:p>
                  </a:txBody>
                  <a:tcPr/>
                </a:tc>
                <a:tc>
                  <a:txBody>
                    <a:bodyPr/>
                    <a:lstStyle/>
                    <a:p>
                      <a:r>
                        <a:rPr lang="sl-SI" sz="900" dirty="0" smtClean="0">
                          <a:solidFill>
                            <a:srgbClr val="FF0000"/>
                          </a:solidFill>
                        </a:rPr>
                        <a:t>6</a:t>
                      </a:r>
                      <a:endParaRPr lang="sl-SI" sz="900" dirty="0">
                        <a:solidFill>
                          <a:srgbClr val="FF0000"/>
                        </a:solidFill>
                      </a:endParaRPr>
                    </a:p>
                  </a:txBody>
                  <a:tcPr/>
                </a:tc>
                <a:tc>
                  <a:txBody>
                    <a:bodyPr/>
                    <a:lstStyle/>
                    <a:p>
                      <a:r>
                        <a:rPr lang="sl-SI" sz="900" dirty="0" smtClean="0">
                          <a:solidFill>
                            <a:srgbClr val="FF0000"/>
                          </a:solidFill>
                        </a:rPr>
                        <a:t>6</a:t>
                      </a:r>
                      <a:endParaRPr lang="sl-SI" sz="900" dirty="0">
                        <a:solidFill>
                          <a:srgbClr val="FF0000"/>
                        </a:solidFill>
                      </a:endParaRPr>
                    </a:p>
                  </a:txBody>
                  <a:tcPr/>
                </a:tc>
                <a:tc>
                  <a:txBody>
                    <a:bodyPr/>
                    <a:lstStyle/>
                    <a:p>
                      <a:r>
                        <a:rPr lang="sl-SI" sz="900" dirty="0" smtClean="0">
                          <a:solidFill>
                            <a:srgbClr val="FF0000"/>
                          </a:solidFill>
                        </a:rPr>
                        <a:t>6</a:t>
                      </a:r>
                      <a:endParaRPr lang="sl-SI" sz="900" dirty="0">
                        <a:solidFill>
                          <a:srgbClr val="FF0000"/>
                        </a:solidFill>
                      </a:endParaRPr>
                    </a:p>
                  </a:txBody>
                  <a:tcPr/>
                </a:tc>
                <a:tc>
                  <a:txBody>
                    <a:bodyPr/>
                    <a:lstStyle/>
                    <a:p>
                      <a:r>
                        <a:rPr lang="sl-SI" sz="900" dirty="0" smtClean="0">
                          <a:solidFill>
                            <a:srgbClr val="FF0000"/>
                          </a:solidFill>
                        </a:rPr>
                        <a:t>6</a:t>
                      </a:r>
                      <a:endParaRPr lang="sl-SI" sz="900" dirty="0">
                        <a:solidFill>
                          <a:srgbClr val="FF0000"/>
                        </a:solidFill>
                      </a:endParaRPr>
                    </a:p>
                  </a:txBody>
                  <a:tcPr/>
                </a:tc>
                <a:extLst>
                  <a:ext uri="{0D108BD9-81ED-4DB2-BD59-A6C34878D82A}">
                    <a16:rowId xmlns:a16="http://schemas.microsoft.com/office/drawing/2014/main" val="1377713197"/>
                  </a:ext>
                </a:extLst>
              </a:tr>
              <a:tr h="183175">
                <a:tc>
                  <a:txBody>
                    <a:bodyPr/>
                    <a:lstStyle/>
                    <a:p>
                      <a:r>
                        <a:rPr lang="sl-SI" sz="900" dirty="0" smtClean="0">
                          <a:solidFill>
                            <a:schemeClr val="tx1"/>
                          </a:solidFill>
                        </a:rPr>
                        <a:t>športni</a:t>
                      </a:r>
                      <a:r>
                        <a:rPr lang="sl-SI" sz="900" baseline="0" dirty="0" smtClean="0">
                          <a:solidFill>
                            <a:schemeClr val="tx1"/>
                          </a:solidFill>
                        </a:rPr>
                        <a:t> dnevi</a:t>
                      </a:r>
                      <a:endParaRPr lang="sl-SI" sz="900" dirty="0">
                        <a:solidFill>
                          <a:schemeClr val="tx1"/>
                        </a:solidFill>
                      </a:endParaRPr>
                    </a:p>
                  </a:txBody>
                  <a:tcPr/>
                </a:tc>
                <a:tc>
                  <a:txBody>
                    <a:bodyPr/>
                    <a:lstStyle/>
                    <a:p>
                      <a:r>
                        <a:rPr lang="sl-SI" sz="900" dirty="0" smtClean="0">
                          <a:solidFill>
                            <a:srgbClr val="FF0000"/>
                          </a:solidFill>
                        </a:rPr>
                        <a:t>5</a:t>
                      </a:r>
                      <a:endParaRPr lang="sl-SI" sz="900" dirty="0">
                        <a:solidFill>
                          <a:srgbClr val="FF0000"/>
                        </a:solidFill>
                      </a:endParaRPr>
                    </a:p>
                  </a:txBody>
                  <a:tcPr/>
                </a:tc>
                <a:tc>
                  <a:txBody>
                    <a:bodyPr/>
                    <a:lstStyle/>
                    <a:p>
                      <a:r>
                        <a:rPr lang="sl-SI" sz="900" dirty="0" smtClean="0">
                          <a:solidFill>
                            <a:srgbClr val="FF0000"/>
                          </a:solidFill>
                        </a:rPr>
                        <a:t>5</a:t>
                      </a:r>
                      <a:endParaRPr lang="sl-SI" sz="900" dirty="0">
                        <a:solidFill>
                          <a:srgbClr val="FF0000"/>
                        </a:solidFill>
                      </a:endParaRPr>
                    </a:p>
                  </a:txBody>
                  <a:tcPr/>
                </a:tc>
                <a:tc>
                  <a:txBody>
                    <a:bodyPr/>
                    <a:lstStyle/>
                    <a:p>
                      <a:r>
                        <a:rPr lang="sl-SI" sz="900" dirty="0" smtClean="0">
                          <a:solidFill>
                            <a:srgbClr val="FF0000"/>
                          </a:solidFill>
                        </a:rPr>
                        <a:t>5</a:t>
                      </a:r>
                      <a:endParaRPr lang="sl-SI" sz="900" dirty="0">
                        <a:solidFill>
                          <a:srgbClr val="FF0000"/>
                        </a:solidFill>
                      </a:endParaRPr>
                    </a:p>
                  </a:txBody>
                  <a:tcPr/>
                </a:tc>
                <a:tc>
                  <a:txBody>
                    <a:bodyPr/>
                    <a:lstStyle/>
                    <a:p>
                      <a:r>
                        <a:rPr lang="sl-SI" sz="900" dirty="0" smtClean="0">
                          <a:solidFill>
                            <a:srgbClr val="FF0000"/>
                          </a:solidFill>
                        </a:rPr>
                        <a:t>5</a:t>
                      </a:r>
                      <a:endParaRPr lang="sl-SI" sz="900" dirty="0">
                        <a:solidFill>
                          <a:srgbClr val="FF0000"/>
                        </a:solidFill>
                      </a:endParaRPr>
                    </a:p>
                  </a:txBody>
                  <a:tcPr/>
                </a:tc>
                <a:tc>
                  <a:txBody>
                    <a:bodyPr/>
                    <a:lstStyle/>
                    <a:p>
                      <a:r>
                        <a:rPr lang="sl-SI" sz="900" dirty="0" smtClean="0">
                          <a:solidFill>
                            <a:srgbClr val="FF0000"/>
                          </a:solidFill>
                        </a:rPr>
                        <a:t>5</a:t>
                      </a:r>
                      <a:endParaRPr lang="sl-SI" sz="900" dirty="0">
                        <a:solidFill>
                          <a:srgbClr val="FF0000"/>
                        </a:solidFill>
                      </a:endParaRPr>
                    </a:p>
                  </a:txBody>
                  <a:tcPr/>
                </a:tc>
                <a:tc>
                  <a:txBody>
                    <a:bodyPr/>
                    <a:lstStyle/>
                    <a:p>
                      <a:r>
                        <a:rPr lang="sl-SI" sz="900" dirty="0" smtClean="0">
                          <a:solidFill>
                            <a:srgbClr val="FF0000"/>
                          </a:solidFill>
                        </a:rPr>
                        <a:t>5</a:t>
                      </a:r>
                      <a:endParaRPr lang="sl-SI" sz="900" dirty="0">
                        <a:solidFill>
                          <a:srgbClr val="FF0000"/>
                        </a:solidFill>
                      </a:endParaRPr>
                    </a:p>
                  </a:txBody>
                  <a:tcPr/>
                </a:tc>
                <a:extLst>
                  <a:ext uri="{0D108BD9-81ED-4DB2-BD59-A6C34878D82A}">
                    <a16:rowId xmlns:a16="http://schemas.microsoft.com/office/drawing/2014/main" val="2615254489"/>
                  </a:ext>
                </a:extLst>
              </a:tr>
              <a:tr h="183175">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extLst>
                  <a:ext uri="{0D108BD9-81ED-4DB2-BD59-A6C34878D82A}">
                    <a16:rowId xmlns:a16="http://schemas.microsoft.com/office/drawing/2014/main" val="3199012477"/>
                  </a:ext>
                </a:extLst>
              </a:tr>
              <a:tr h="183175">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tc>
                  <a:txBody>
                    <a:bodyPr/>
                    <a:lstStyle/>
                    <a:p>
                      <a:endParaRPr lang="sl-SI" sz="900" dirty="0">
                        <a:solidFill>
                          <a:schemeClr val="tx1"/>
                        </a:solidFill>
                      </a:endParaRPr>
                    </a:p>
                  </a:txBody>
                  <a:tcPr/>
                </a:tc>
                <a:extLst>
                  <a:ext uri="{0D108BD9-81ED-4DB2-BD59-A6C34878D82A}">
                    <a16:rowId xmlns:a16="http://schemas.microsoft.com/office/drawing/2014/main" val="1928369184"/>
                  </a:ext>
                </a:extLst>
              </a:tr>
              <a:tr h="183175">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tc>
                  <a:txBody>
                    <a:bodyPr/>
                    <a:lstStyle/>
                    <a:p>
                      <a:endParaRPr lang="sl-SI" sz="900" dirty="0">
                        <a:solidFill>
                          <a:schemeClr val="tx1"/>
                        </a:solidFill>
                      </a:endParaRPr>
                    </a:p>
                  </a:txBody>
                  <a:tcPr>
                    <a:solidFill>
                      <a:schemeClr val="bg1">
                        <a:lumMod val="75000"/>
                      </a:schemeClr>
                    </a:solidFill>
                  </a:tcPr>
                </a:tc>
                <a:extLst>
                  <a:ext uri="{0D108BD9-81ED-4DB2-BD59-A6C34878D82A}">
                    <a16:rowId xmlns:a16="http://schemas.microsoft.com/office/drawing/2014/main" val="1617160127"/>
                  </a:ext>
                </a:extLst>
              </a:tr>
            </a:tbl>
          </a:graphicData>
        </a:graphic>
      </p:graphicFrame>
      <p:sp>
        <p:nvSpPr>
          <p:cNvPr id="4" name="Naslov 1"/>
          <p:cNvSpPr txBox="1">
            <a:spLocks/>
          </p:cNvSpPr>
          <p:nvPr/>
        </p:nvSpPr>
        <p:spPr>
          <a:xfrm>
            <a:off x="324592" y="280883"/>
            <a:ext cx="90932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Predmetnik osnovne šole za prilagojeni program z nižjim izobrazbenim standardom</a:t>
            </a:r>
            <a:endParaRPr lang="sl-SI" sz="1800" dirty="0">
              <a:solidFill>
                <a:schemeClr val="tx1"/>
              </a:solidFill>
              <a:latin typeface="+mj-lt"/>
            </a:endParaRPr>
          </a:p>
        </p:txBody>
      </p:sp>
    </p:spTree>
    <p:extLst>
      <p:ext uri="{BB962C8B-B14F-4D97-AF65-F5344CB8AC3E}">
        <p14:creationId xmlns:p14="http://schemas.microsoft.com/office/powerpoint/2010/main" val="3064189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3" name="Naslov 1"/>
          <p:cNvSpPr txBox="1">
            <a:spLocks/>
          </p:cNvSpPr>
          <p:nvPr/>
        </p:nvSpPr>
        <p:spPr>
          <a:xfrm>
            <a:off x="737548" y="128483"/>
            <a:ext cx="8488018"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Obvezni in neobvezni izbirni predmeti </a:t>
            </a:r>
            <a:endParaRPr lang="sl-SI" sz="1800" dirty="0">
              <a:solidFill>
                <a:schemeClr val="tx1"/>
              </a:solidFill>
              <a:latin typeface="+mj-lt"/>
            </a:endParaRPr>
          </a:p>
        </p:txBody>
      </p:sp>
      <p:sp>
        <p:nvSpPr>
          <p:cNvPr id="4" name="Pravokotnik 3"/>
          <p:cNvSpPr/>
          <p:nvPr/>
        </p:nvSpPr>
        <p:spPr>
          <a:xfrm>
            <a:off x="737548" y="588983"/>
            <a:ext cx="8300435" cy="1374735"/>
          </a:xfrm>
          <a:prstGeom prst="rect">
            <a:avLst/>
          </a:prstGeom>
        </p:spPr>
        <p:txBody>
          <a:bodyPr wrap="square">
            <a:spAutoFit/>
          </a:bodyPr>
          <a:lstStyle/>
          <a:p>
            <a:pPr algn="just">
              <a:lnSpc>
                <a:spcPts val="2000"/>
              </a:lnSpc>
              <a:spcBef>
                <a:spcPts val="600"/>
              </a:spcBef>
              <a:spcAft>
                <a:spcPts val="1000"/>
              </a:spcAft>
            </a:pPr>
            <a:r>
              <a:rPr lang="sl-SI" sz="1200" dirty="0" smtClean="0">
                <a:solidFill>
                  <a:schemeClr val="tx1"/>
                </a:solidFill>
              </a:rPr>
              <a:t>Šola bo izvajala obvezne in neobvezne izbirne predmete. Glede na izbor učencev bomo v tem šolskem letu izvajali spodaj naštete obvezne in neobvezne izbirne predmete. Pouk tujih jezikov se izvaja 2 uri tedensko, pouk ostalih izbirnih predmetov pa 1 uro tedensko. Učenec lahko izbere dve ali največ tri ure obveznih izbirnih predmetov. Učenci, ki obiskujejo glasbeno šolo z javno veljavnim programom, so lahko na predlog staršev oproščeni obiskovanja obveznih izbirnih predmetov. </a:t>
            </a:r>
            <a:endParaRPr lang="sl-SI" sz="1200" dirty="0">
              <a:solidFill>
                <a:schemeClr val="tx1"/>
              </a:solidFill>
            </a:endParaRPr>
          </a:p>
        </p:txBody>
      </p:sp>
      <p:graphicFrame>
        <p:nvGraphicFramePr>
          <p:cNvPr id="2" name="Tabela 1"/>
          <p:cNvGraphicFramePr>
            <a:graphicFrameLocks noGrp="1"/>
          </p:cNvGraphicFramePr>
          <p:nvPr>
            <p:extLst>
              <p:ext uri="{D42A27DB-BD31-4B8C-83A1-F6EECF244321}">
                <p14:modId xmlns:p14="http://schemas.microsoft.com/office/powerpoint/2010/main" val="596914255"/>
              </p:ext>
            </p:extLst>
          </p:nvPr>
        </p:nvGraphicFramePr>
        <p:xfrm>
          <a:off x="2297675" y="1854861"/>
          <a:ext cx="6096000" cy="3108960"/>
        </p:xfrm>
        <a:graphic>
          <a:graphicData uri="http://schemas.openxmlformats.org/drawingml/2006/table">
            <a:tbl>
              <a:tblPr firstRow="1" bandRow="1">
                <a:tableStyleId>{165A5818-91DA-4400-851C-00DBC44C59E1}</a:tableStyleId>
              </a:tblPr>
              <a:tblGrid>
                <a:gridCol w="2032000">
                  <a:extLst>
                    <a:ext uri="{9D8B030D-6E8A-4147-A177-3AD203B41FA5}">
                      <a16:colId xmlns:a16="http://schemas.microsoft.com/office/drawing/2014/main" val="2219846121"/>
                    </a:ext>
                  </a:extLst>
                </a:gridCol>
                <a:gridCol w="2032000">
                  <a:extLst>
                    <a:ext uri="{9D8B030D-6E8A-4147-A177-3AD203B41FA5}">
                      <a16:colId xmlns:a16="http://schemas.microsoft.com/office/drawing/2014/main" val="3587673294"/>
                    </a:ext>
                  </a:extLst>
                </a:gridCol>
                <a:gridCol w="2032000">
                  <a:extLst>
                    <a:ext uri="{9D8B030D-6E8A-4147-A177-3AD203B41FA5}">
                      <a16:colId xmlns:a16="http://schemas.microsoft.com/office/drawing/2014/main" val="3945034263"/>
                    </a:ext>
                  </a:extLst>
                </a:gridCol>
              </a:tblGrid>
              <a:tr h="176508">
                <a:tc gridSpan="3">
                  <a:txBody>
                    <a:bodyPr/>
                    <a:lstStyle/>
                    <a:p>
                      <a:pPr algn="ctr"/>
                      <a:r>
                        <a:rPr lang="sl-SI" sz="1100" b="1" dirty="0" smtClean="0">
                          <a:solidFill>
                            <a:schemeClr val="tx1"/>
                          </a:solidFill>
                        </a:rPr>
                        <a:t>Obvezni</a:t>
                      </a:r>
                      <a:r>
                        <a:rPr lang="sl-SI" sz="1100" b="1" baseline="0" dirty="0" smtClean="0">
                          <a:solidFill>
                            <a:schemeClr val="tx1"/>
                          </a:solidFill>
                        </a:rPr>
                        <a:t> izbirni predmeti </a:t>
                      </a:r>
                      <a:endParaRPr lang="sl-SI" sz="1100" b="1" dirty="0">
                        <a:solidFill>
                          <a:schemeClr val="tx1"/>
                        </a:solidFill>
                      </a:endParaRPr>
                    </a:p>
                  </a:txBody>
                  <a:tcPr/>
                </a:tc>
                <a:tc hMerge="1">
                  <a:txBody>
                    <a:bodyPr/>
                    <a:lstStyle/>
                    <a:p>
                      <a:endParaRPr lang="sl-SI" sz="800" dirty="0">
                        <a:solidFill>
                          <a:schemeClr val="tx1"/>
                        </a:solidFill>
                      </a:endParaRPr>
                    </a:p>
                  </a:txBody>
                  <a:tcPr/>
                </a:tc>
                <a:tc hMerge="1">
                  <a:txBody>
                    <a:bodyPr/>
                    <a:lstStyle/>
                    <a:p>
                      <a:endParaRPr lang="sl-SI" sz="800" dirty="0">
                        <a:solidFill>
                          <a:schemeClr val="tx1"/>
                        </a:solidFill>
                      </a:endParaRPr>
                    </a:p>
                  </a:txBody>
                  <a:tcPr/>
                </a:tc>
                <a:extLst>
                  <a:ext uri="{0D108BD9-81ED-4DB2-BD59-A6C34878D82A}">
                    <a16:rowId xmlns:a16="http://schemas.microsoft.com/office/drawing/2014/main" val="2272777975"/>
                  </a:ext>
                </a:extLst>
              </a:tr>
              <a:tr h="208313">
                <a:tc>
                  <a:txBody>
                    <a:bodyPr/>
                    <a:lstStyle/>
                    <a:p>
                      <a:pPr algn="ctr"/>
                      <a:r>
                        <a:rPr lang="sl-SI" sz="1100" b="1" dirty="0" smtClean="0">
                          <a:solidFill>
                            <a:schemeClr val="tx1"/>
                          </a:solidFill>
                        </a:rPr>
                        <a:t>7. razred</a:t>
                      </a:r>
                      <a:endParaRPr lang="sl-SI" sz="1100" b="1" dirty="0">
                        <a:solidFill>
                          <a:schemeClr val="tx1"/>
                        </a:solidFill>
                      </a:endParaRPr>
                    </a:p>
                  </a:txBody>
                  <a:tcPr/>
                </a:tc>
                <a:tc>
                  <a:txBody>
                    <a:bodyPr/>
                    <a:lstStyle/>
                    <a:p>
                      <a:pPr algn="ctr"/>
                      <a:r>
                        <a:rPr lang="sl-SI" sz="1100" b="1" dirty="0" smtClean="0">
                          <a:solidFill>
                            <a:schemeClr val="tx1"/>
                          </a:solidFill>
                        </a:rPr>
                        <a:t>8. razred</a:t>
                      </a:r>
                      <a:endParaRPr lang="sl-SI" sz="1100" b="1" dirty="0">
                        <a:solidFill>
                          <a:schemeClr val="tx1"/>
                        </a:solidFill>
                      </a:endParaRPr>
                    </a:p>
                  </a:txBody>
                  <a:tcPr/>
                </a:tc>
                <a:tc>
                  <a:txBody>
                    <a:bodyPr/>
                    <a:lstStyle/>
                    <a:p>
                      <a:pPr algn="ctr"/>
                      <a:r>
                        <a:rPr lang="sl-SI" sz="1100" b="1" dirty="0" smtClean="0">
                          <a:solidFill>
                            <a:schemeClr val="tx1"/>
                          </a:solidFill>
                        </a:rPr>
                        <a:t>9. razred</a:t>
                      </a:r>
                      <a:endParaRPr lang="sl-SI" sz="1100" b="1" dirty="0">
                        <a:solidFill>
                          <a:schemeClr val="tx1"/>
                        </a:solidFill>
                      </a:endParaRPr>
                    </a:p>
                  </a:txBody>
                  <a:tcPr/>
                </a:tc>
                <a:extLst>
                  <a:ext uri="{0D108BD9-81ED-4DB2-BD59-A6C34878D82A}">
                    <a16:rowId xmlns:a16="http://schemas.microsoft.com/office/drawing/2014/main" val="97252296"/>
                  </a:ext>
                </a:extLst>
              </a:tr>
              <a:tr h="226866">
                <a:tc gridSpan="3">
                  <a:txBody>
                    <a:bodyPr/>
                    <a:lstStyle/>
                    <a:p>
                      <a:pPr algn="ctr"/>
                      <a:r>
                        <a:rPr lang="sl-SI" sz="1100" dirty="0" smtClean="0">
                          <a:solidFill>
                            <a:schemeClr val="tx1"/>
                          </a:solidFill>
                        </a:rPr>
                        <a:t>Verstva</a:t>
                      </a:r>
                      <a:r>
                        <a:rPr lang="sl-SI" sz="1100" baseline="0" dirty="0" smtClean="0">
                          <a:solidFill>
                            <a:schemeClr val="tx1"/>
                          </a:solidFill>
                        </a:rPr>
                        <a:t> in etika 1, 2, 3 </a:t>
                      </a:r>
                      <a:endParaRPr lang="sl-SI" sz="1100" dirty="0">
                        <a:solidFill>
                          <a:schemeClr val="tx1"/>
                        </a:solidFill>
                      </a:endParaRPr>
                    </a:p>
                  </a:txBody>
                  <a:tcPr/>
                </a:tc>
                <a:tc hMerge="1">
                  <a:txBody>
                    <a:bodyPr/>
                    <a:lstStyle/>
                    <a:p>
                      <a:endParaRPr lang="sl-SI" sz="800" dirty="0">
                        <a:solidFill>
                          <a:schemeClr val="tx1"/>
                        </a:solidFill>
                      </a:endParaRPr>
                    </a:p>
                  </a:txBody>
                  <a:tcPr/>
                </a:tc>
                <a:tc hMerge="1">
                  <a:txBody>
                    <a:bodyPr/>
                    <a:lstStyle/>
                    <a:p>
                      <a:endParaRPr lang="sl-SI" sz="800" dirty="0">
                        <a:solidFill>
                          <a:schemeClr val="tx1"/>
                        </a:solidFill>
                      </a:endParaRPr>
                    </a:p>
                  </a:txBody>
                  <a:tcPr/>
                </a:tc>
                <a:extLst>
                  <a:ext uri="{0D108BD9-81ED-4DB2-BD59-A6C34878D82A}">
                    <a16:rowId xmlns:a16="http://schemas.microsoft.com/office/drawing/2014/main" val="3628978749"/>
                  </a:ext>
                </a:extLst>
              </a:tr>
              <a:tr h="212035">
                <a:tc gridSpan="2">
                  <a:txBody>
                    <a:bodyPr/>
                    <a:lstStyle/>
                    <a:p>
                      <a:pPr algn="ctr"/>
                      <a:r>
                        <a:rPr lang="sl-SI" sz="1100" dirty="0" smtClean="0">
                          <a:solidFill>
                            <a:schemeClr val="tx1"/>
                          </a:solidFill>
                        </a:rPr>
                        <a:t>Nemščina </a:t>
                      </a:r>
                      <a:r>
                        <a:rPr lang="sl-SI" sz="1100" dirty="0" smtClean="0">
                          <a:solidFill>
                            <a:schemeClr val="tx1"/>
                          </a:solidFill>
                        </a:rPr>
                        <a:t>1,2</a:t>
                      </a:r>
                      <a:endParaRPr lang="sl-SI" sz="1100" dirty="0">
                        <a:solidFill>
                          <a:schemeClr val="tx1"/>
                        </a:solidFill>
                      </a:endParaRPr>
                    </a:p>
                  </a:txBody>
                  <a:tcPr>
                    <a:solidFill>
                      <a:schemeClr val="bg1">
                        <a:lumMod val="75000"/>
                      </a:schemeClr>
                    </a:solidFill>
                  </a:tcPr>
                </a:tc>
                <a:tc hMerge="1">
                  <a:txBody>
                    <a:bodyPr/>
                    <a:lstStyle/>
                    <a:p>
                      <a:pPr algn="ctr"/>
                      <a:endParaRPr lang="sl-SI" sz="1100" dirty="0">
                        <a:solidFill>
                          <a:schemeClr val="tx1"/>
                        </a:solidFill>
                      </a:endParaRPr>
                    </a:p>
                  </a:txBody>
                  <a:tcPr/>
                </a:tc>
                <a:tc>
                  <a:txBody>
                    <a:bodyPr/>
                    <a:lstStyle/>
                    <a:p>
                      <a:r>
                        <a:rPr lang="sl-SI" sz="1100" dirty="0" smtClean="0">
                          <a:solidFill>
                            <a:schemeClr val="tx1"/>
                          </a:solidFill>
                        </a:rPr>
                        <a:t>Nemščina 3</a:t>
                      </a:r>
                      <a:endParaRPr lang="sl-SI" sz="1100" dirty="0">
                        <a:solidFill>
                          <a:schemeClr val="tx1"/>
                        </a:solidFill>
                      </a:endParaRPr>
                    </a:p>
                  </a:txBody>
                  <a:tcPr>
                    <a:solidFill>
                      <a:schemeClr val="bg1">
                        <a:lumMod val="75000"/>
                      </a:schemeClr>
                    </a:solidFill>
                  </a:tcPr>
                </a:tc>
                <a:extLst>
                  <a:ext uri="{0D108BD9-81ED-4DB2-BD59-A6C34878D82A}">
                    <a16:rowId xmlns:a16="http://schemas.microsoft.com/office/drawing/2014/main" val="2557154838"/>
                  </a:ext>
                </a:extLst>
              </a:tr>
              <a:tr h="124571">
                <a:tc>
                  <a:txBody>
                    <a:bodyPr/>
                    <a:lstStyle/>
                    <a:p>
                      <a:r>
                        <a:rPr lang="sl-SI" sz="1100" dirty="0" smtClean="0">
                          <a:solidFill>
                            <a:schemeClr val="tx1"/>
                          </a:solidFill>
                        </a:rPr>
                        <a:t>Filmska</a:t>
                      </a:r>
                      <a:r>
                        <a:rPr lang="sl-SI" sz="1100" baseline="0" dirty="0" smtClean="0">
                          <a:solidFill>
                            <a:schemeClr val="tx1"/>
                          </a:solidFill>
                        </a:rPr>
                        <a:t> vzgoja 1</a:t>
                      </a:r>
                      <a:endParaRPr lang="sl-SI" sz="1100" dirty="0">
                        <a:solidFill>
                          <a:schemeClr val="tx1"/>
                        </a:solidFill>
                      </a:endParaRPr>
                    </a:p>
                  </a:txBody>
                  <a:tcPr/>
                </a:tc>
                <a:tc>
                  <a:txBody>
                    <a:bodyPr/>
                    <a:lstStyle/>
                    <a:p>
                      <a:endParaRPr lang="sl-SI" sz="11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100" dirty="0" smtClean="0">
                          <a:solidFill>
                            <a:schemeClr val="tx1"/>
                          </a:solidFill>
                        </a:rPr>
                        <a:t>Italijanščina 3</a:t>
                      </a:r>
                      <a:endParaRPr lang="sl-SI" sz="1100" dirty="0">
                        <a:solidFill>
                          <a:schemeClr val="tx1"/>
                        </a:solidFill>
                      </a:endParaRPr>
                    </a:p>
                  </a:txBody>
                  <a:tcPr/>
                </a:tc>
                <a:extLst>
                  <a:ext uri="{0D108BD9-81ED-4DB2-BD59-A6C34878D82A}">
                    <a16:rowId xmlns:a16="http://schemas.microsoft.com/office/drawing/2014/main" val="833547021"/>
                  </a:ext>
                </a:extLst>
              </a:tr>
              <a:tr h="124571">
                <a:tc>
                  <a:txBody>
                    <a:bodyPr/>
                    <a:lstStyle/>
                    <a:p>
                      <a:r>
                        <a:rPr lang="sl-SI" sz="1100" dirty="0" smtClean="0">
                          <a:solidFill>
                            <a:schemeClr val="tx1"/>
                          </a:solidFill>
                        </a:rPr>
                        <a:t>Italijanščina 1</a:t>
                      </a:r>
                      <a:endParaRPr lang="sl-SI" sz="1100" dirty="0">
                        <a:solidFill>
                          <a:schemeClr val="tx1"/>
                        </a:solidFill>
                      </a:endParaRPr>
                    </a:p>
                  </a:txBody>
                  <a:tcPr/>
                </a:tc>
                <a:tc>
                  <a:txBody>
                    <a:bodyPr/>
                    <a:lstStyle/>
                    <a:p>
                      <a:r>
                        <a:rPr lang="sl-SI" sz="1100" dirty="0" smtClean="0">
                          <a:solidFill>
                            <a:schemeClr val="tx1"/>
                          </a:solidFill>
                        </a:rPr>
                        <a:t>Daljnogledi in planeti</a:t>
                      </a:r>
                      <a:endParaRPr lang="sl-SI" sz="1100" dirty="0">
                        <a:solidFill>
                          <a:schemeClr val="tx1"/>
                        </a:solidFill>
                      </a:endParaRPr>
                    </a:p>
                  </a:txBody>
                  <a:tcPr/>
                </a:tc>
                <a:tc>
                  <a:txBody>
                    <a:bodyPr/>
                    <a:lstStyle/>
                    <a:p>
                      <a:r>
                        <a:rPr lang="sl-SI" sz="1100" dirty="0" smtClean="0">
                          <a:solidFill>
                            <a:schemeClr val="tx1"/>
                          </a:solidFill>
                        </a:rPr>
                        <a:t>Kemija</a:t>
                      </a:r>
                      <a:r>
                        <a:rPr lang="sl-SI" sz="1100" baseline="0" dirty="0" smtClean="0">
                          <a:solidFill>
                            <a:schemeClr val="tx1"/>
                          </a:solidFill>
                        </a:rPr>
                        <a:t> v življenju </a:t>
                      </a:r>
                      <a:endParaRPr lang="sl-SI" sz="1100" dirty="0">
                        <a:solidFill>
                          <a:schemeClr val="tx1"/>
                        </a:solidFill>
                      </a:endParaRPr>
                    </a:p>
                  </a:txBody>
                  <a:tcPr/>
                </a:tc>
                <a:extLst>
                  <a:ext uri="{0D108BD9-81ED-4DB2-BD59-A6C34878D82A}">
                    <a16:rowId xmlns:a16="http://schemas.microsoft.com/office/drawing/2014/main" val="2756542508"/>
                  </a:ext>
                </a:extLst>
              </a:tr>
              <a:tr h="124571">
                <a:tc>
                  <a:txBody>
                    <a:bodyPr/>
                    <a:lstStyle/>
                    <a:p>
                      <a:r>
                        <a:rPr lang="sl-SI" sz="1100" dirty="0" smtClean="0">
                          <a:solidFill>
                            <a:schemeClr val="tx1"/>
                          </a:solidFill>
                        </a:rPr>
                        <a:t>Likovno snovanje 1</a:t>
                      </a:r>
                      <a:endParaRPr lang="sl-SI" sz="1100" dirty="0">
                        <a:solidFill>
                          <a:schemeClr val="tx1"/>
                        </a:solidFill>
                      </a:endParaRPr>
                    </a:p>
                  </a:txBody>
                  <a:tcPr/>
                </a:tc>
                <a:tc>
                  <a:txBody>
                    <a:bodyPr/>
                    <a:lstStyle/>
                    <a:p>
                      <a:r>
                        <a:rPr lang="sl-SI" sz="1100" dirty="0" smtClean="0">
                          <a:solidFill>
                            <a:schemeClr val="tx1"/>
                          </a:solidFill>
                        </a:rPr>
                        <a:t>Filmska vzgoja 2</a:t>
                      </a:r>
                      <a:endParaRPr lang="sl-SI" sz="11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100" dirty="0" smtClean="0">
                          <a:solidFill>
                            <a:schemeClr val="tx1"/>
                          </a:solidFill>
                        </a:rPr>
                        <a:t>Likovno snovanje 3</a:t>
                      </a:r>
                      <a:endParaRPr lang="sl-SI" sz="1100" dirty="0">
                        <a:solidFill>
                          <a:schemeClr val="tx1"/>
                        </a:solidFill>
                      </a:endParaRPr>
                    </a:p>
                  </a:txBody>
                  <a:tcPr/>
                </a:tc>
                <a:extLst>
                  <a:ext uri="{0D108BD9-81ED-4DB2-BD59-A6C34878D82A}">
                    <a16:rowId xmlns:a16="http://schemas.microsoft.com/office/drawing/2014/main" val="4171063546"/>
                  </a:ext>
                </a:extLst>
              </a:tr>
              <a:tr h="124571">
                <a:tc>
                  <a:txBody>
                    <a:bodyPr/>
                    <a:lstStyle/>
                    <a:p>
                      <a:r>
                        <a:rPr lang="sl-SI" sz="1100" dirty="0" smtClean="0">
                          <a:solidFill>
                            <a:schemeClr val="tx1"/>
                          </a:solidFill>
                        </a:rPr>
                        <a:t>Obdelava gradiv les</a:t>
                      </a:r>
                      <a:endParaRPr lang="sl-SI" sz="1100" dirty="0">
                        <a:solidFill>
                          <a:schemeClr val="tx1"/>
                        </a:solidFill>
                      </a:endParaRPr>
                    </a:p>
                  </a:txBody>
                  <a:tcPr/>
                </a:tc>
                <a:tc>
                  <a:txBody>
                    <a:bodyPr/>
                    <a:lstStyle/>
                    <a:p>
                      <a:r>
                        <a:rPr lang="sl-SI" sz="1100" dirty="0" smtClean="0">
                          <a:solidFill>
                            <a:schemeClr val="tx1"/>
                          </a:solidFill>
                        </a:rPr>
                        <a:t>Italijanščina 2</a:t>
                      </a:r>
                      <a:endParaRPr lang="sl-SI" sz="1100" dirty="0">
                        <a:solidFill>
                          <a:schemeClr val="tx1"/>
                        </a:solidFill>
                      </a:endParaRPr>
                    </a:p>
                  </a:txBody>
                  <a:tcPr/>
                </a:tc>
                <a:tc>
                  <a:txBody>
                    <a:bodyPr/>
                    <a:lstStyle/>
                    <a:p>
                      <a:r>
                        <a:rPr lang="sl-SI" sz="1100" dirty="0" smtClean="0">
                          <a:solidFill>
                            <a:schemeClr val="tx1"/>
                          </a:solidFill>
                        </a:rPr>
                        <a:t>Računalniška</a:t>
                      </a:r>
                      <a:r>
                        <a:rPr lang="sl-SI" sz="1100" baseline="0" dirty="0" smtClean="0">
                          <a:solidFill>
                            <a:schemeClr val="tx1"/>
                          </a:solidFill>
                        </a:rPr>
                        <a:t> omrežja</a:t>
                      </a:r>
                      <a:endParaRPr lang="sl-SI" sz="1100" dirty="0">
                        <a:solidFill>
                          <a:schemeClr val="tx1"/>
                        </a:solidFill>
                      </a:endParaRPr>
                    </a:p>
                  </a:txBody>
                  <a:tcPr/>
                </a:tc>
                <a:extLst>
                  <a:ext uri="{0D108BD9-81ED-4DB2-BD59-A6C34878D82A}">
                    <a16:rowId xmlns:a16="http://schemas.microsoft.com/office/drawing/2014/main" val="102318664"/>
                  </a:ext>
                </a:extLst>
              </a:tr>
              <a:tr h="124571">
                <a:tc>
                  <a:txBody>
                    <a:bodyPr/>
                    <a:lstStyle/>
                    <a:p>
                      <a:r>
                        <a:rPr lang="sl-SI" sz="1100" dirty="0" smtClean="0">
                          <a:solidFill>
                            <a:schemeClr val="tx1"/>
                          </a:solidFill>
                        </a:rPr>
                        <a:t>Sodobna priprava hrane</a:t>
                      </a:r>
                      <a:endParaRPr lang="sl-SI" sz="1100" dirty="0">
                        <a:solidFill>
                          <a:schemeClr val="tx1"/>
                        </a:solidFill>
                      </a:endParaRPr>
                    </a:p>
                  </a:txBody>
                  <a:tcPr/>
                </a:tc>
                <a:tc>
                  <a:txBody>
                    <a:bodyPr/>
                    <a:lstStyle/>
                    <a:p>
                      <a:r>
                        <a:rPr lang="sl-SI" sz="1100" dirty="0" smtClean="0">
                          <a:solidFill>
                            <a:schemeClr val="tx1"/>
                          </a:solidFill>
                        </a:rPr>
                        <a:t>Izbrani šport odbojka</a:t>
                      </a:r>
                      <a:endParaRPr lang="sl-SI" sz="11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100" dirty="0" smtClean="0">
                          <a:solidFill>
                            <a:schemeClr val="tx1"/>
                          </a:solidFill>
                        </a:rPr>
                        <a:t>Šport za zdravje</a:t>
                      </a:r>
                      <a:r>
                        <a:rPr lang="sl-SI" sz="1100" baseline="0" dirty="0" smtClean="0">
                          <a:solidFill>
                            <a:schemeClr val="tx1"/>
                          </a:solidFill>
                        </a:rPr>
                        <a:t> </a:t>
                      </a:r>
                      <a:endParaRPr lang="sl-SI" sz="1100" dirty="0" smtClean="0">
                        <a:solidFill>
                          <a:schemeClr val="tx1"/>
                        </a:solidFill>
                      </a:endParaRPr>
                    </a:p>
                  </a:txBody>
                  <a:tcPr/>
                </a:tc>
                <a:extLst>
                  <a:ext uri="{0D108BD9-81ED-4DB2-BD59-A6C34878D82A}">
                    <a16:rowId xmlns:a16="http://schemas.microsoft.com/office/drawing/2014/main" val="2767617341"/>
                  </a:ext>
                </a:extLst>
              </a:tr>
              <a:tr h="124571">
                <a:tc>
                  <a:txBody>
                    <a:bodyPr/>
                    <a:lstStyle/>
                    <a:p>
                      <a:r>
                        <a:rPr lang="sl-SI" sz="1100" dirty="0" smtClean="0">
                          <a:solidFill>
                            <a:schemeClr val="tx1"/>
                          </a:solidFill>
                        </a:rPr>
                        <a:t>Šport</a:t>
                      </a:r>
                      <a:r>
                        <a:rPr lang="sl-SI" sz="1100" baseline="0" dirty="0" smtClean="0">
                          <a:solidFill>
                            <a:schemeClr val="tx1"/>
                          </a:solidFill>
                        </a:rPr>
                        <a:t> za sprostitev</a:t>
                      </a:r>
                      <a:endParaRPr lang="sl-SI" sz="11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100" dirty="0" smtClean="0">
                          <a:solidFill>
                            <a:schemeClr val="tx1"/>
                          </a:solidFill>
                        </a:rPr>
                        <a:t>Likovno snovanje 2</a:t>
                      </a:r>
                      <a:endParaRPr lang="sl-SI" sz="11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100" dirty="0" smtClean="0">
                          <a:solidFill>
                            <a:schemeClr val="tx1"/>
                          </a:solidFill>
                        </a:rPr>
                        <a:t>Zvezde in vesolje </a:t>
                      </a:r>
                      <a:endParaRPr lang="sl-SI" sz="1100" dirty="0">
                        <a:solidFill>
                          <a:schemeClr val="tx1"/>
                        </a:solidFill>
                      </a:endParaRPr>
                    </a:p>
                  </a:txBody>
                  <a:tcPr/>
                </a:tc>
                <a:extLst>
                  <a:ext uri="{0D108BD9-81ED-4DB2-BD59-A6C34878D82A}">
                    <a16:rowId xmlns:a16="http://schemas.microsoft.com/office/drawing/2014/main" val="450314556"/>
                  </a:ext>
                </a:extLst>
              </a:tr>
              <a:tr h="124571">
                <a:tc>
                  <a:txBody>
                    <a:bodyPr/>
                    <a:lstStyle/>
                    <a:p>
                      <a:r>
                        <a:rPr lang="sl-SI" sz="1100" dirty="0" smtClean="0">
                          <a:solidFill>
                            <a:schemeClr val="tx1"/>
                          </a:solidFill>
                        </a:rPr>
                        <a:t>Urejanje besedil</a:t>
                      </a:r>
                      <a:r>
                        <a:rPr lang="sl-SI" sz="1100" baseline="0" dirty="0" smtClean="0">
                          <a:solidFill>
                            <a:schemeClr val="tx1"/>
                          </a:solidFill>
                        </a:rPr>
                        <a:t> </a:t>
                      </a:r>
                      <a:endParaRPr lang="sl-SI" sz="1100" dirty="0">
                        <a:solidFill>
                          <a:schemeClr val="tx1"/>
                        </a:solidFill>
                      </a:endParaRPr>
                    </a:p>
                  </a:txBody>
                  <a:tcPr/>
                </a:tc>
                <a:tc>
                  <a:txBody>
                    <a:bodyPr/>
                    <a:lstStyle/>
                    <a:p>
                      <a:r>
                        <a:rPr lang="sl-SI" sz="1100" dirty="0" smtClean="0">
                          <a:solidFill>
                            <a:schemeClr val="tx1"/>
                          </a:solidFill>
                        </a:rPr>
                        <a:t>Multimedija</a:t>
                      </a:r>
                      <a:endParaRPr lang="sl-SI" sz="1100" dirty="0">
                        <a:solidFill>
                          <a:schemeClr val="tx1"/>
                        </a:solidFill>
                      </a:endParaRPr>
                    </a:p>
                  </a:txBody>
                  <a:tcPr/>
                </a:tc>
                <a:tc>
                  <a:txBody>
                    <a:bodyPr/>
                    <a:lstStyle/>
                    <a:p>
                      <a:r>
                        <a:rPr lang="sl-SI" sz="1100" dirty="0" smtClean="0">
                          <a:solidFill>
                            <a:schemeClr val="tx1"/>
                          </a:solidFill>
                        </a:rPr>
                        <a:t>Filozofija za otroke</a:t>
                      </a:r>
                      <a:endParaRPr lang="sl-SI" sz="1100" dirty="0">
                        <a:solidFill>
                          <a:schemeClr val="tx1"/>
                        </a:solidFill>
                      </a:endParaRPr>
                    </a:p>
                  </a:txBody>
                  <a:tcPr/>
                </a:tc>
                <a:extLst>
                  <a:ext uri="{0D108BD9-81ED-4DB2-BD59-A6C34878D82A}">
                    <a16:rowId xmlns:a16="http://schemas.microsoft.com/office/drawing/2014/main" val="3832457703"/>
                  </a:ext>
                </a:extLst>
              </a:tr>
              <a:tr h="124571">
                <a:tc>
                  <a:txBody>
                    <a:bodyPr/>
                    <a:lstStyle/>
                    <a:p>
                      <a:r>
                        <a:rPr lang="sl-SI" sz="1100" dirty="0" smtClean="0">
                          <a:solidFill>
                            <a:schemeClr val="tx1"/>
                          </a:solidFill>
                        </a:rPr>
                        <a:t>Sonce, luna</a:t>
                      </a:r>
                      <a:r>
                        <a:rPr lang="sl-SI" sz="1100" baseline="0" dirty="0" smtClean="0">
                          <a:solidFill>
                            <a:schemeClr val="tx1"/>
                          </a:solidFill>
                        </a:rPr>
                        <a:t>, zvezde</a:t>
                      </a:r>
                      <a:endParaRPr lang="sl-SI" sz="1100" dirty="0">
                        <a:solidFill>
                          <a:schemeClr val="tx1"/>
                        </a:solidFill>
                      </a:endParaRPr>
                    </a:p>
                  </a:txBody>
                  <a:tcPr/>
                </a:tc>
                <a:tc>
                  <a:txBody>
                    <a:bodyPr/>
                    <a:lstStyle/>
                    <a:p>
                      <a:endParaRPr lang="sl-SI" sz="1100" dirty="0">
                        <a:solidFill>
                          <a:schemeClr val="tx1"/>
                        </a:solidFill>
                      </a:endParaRPr>
                    </a:p>
                  </a:txBody>
                  <a:tcPr/>
                </a:tc>
                <a:tc>
                  <a:txBody>
                    <a:bodyPr/>
                    <a:lstStyle/>
                    <a:p>
                      <a:endParaRPr lang="sl-SI" sz="1100" dirty="0">
                        <a:solidFill>
                          <a:schemeClr val="tx1"/>
                        </a:solidFill>
                      </a:endParaRPr>
                    </a:p>
                  </a:txBody>
                  <a:tcPr/>
                </a:tc>
                <a:extLst>
                  <a:ext uri="{0D108BD9-81ED-4DB2-BD59-A6C34878D82A}">
                    <a16:rowId xmlns:a16="http://schemas.microsoft.com/office/drawing/2014/main" val="2645518534"/>
                  </a:ext>
                </a:extLst>
              </a:tr>
            </a:tbl>
          </a:graphicData>
        </a:graphic>
      </p:graphicFrame>
    </p:spTree>
    <p:extLst>
      <p:ext uri="{BB962C8B-B14F-4D97-AF65-F5344CB8AC3E}">
        <p14:creationId xmlns:p14="http://schemas.microsoft.com/office/powerpoint/2010/main" val="1448655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3" name="Naslov 1"/>
          <p:cNvSpPr txBox="1">
            <a:spLocks/>
          </p:cNvSpPr>
          <p:nvPr/>
        </p:nvSpPr>
        <p:spPr>
          <a:xfrm>
            <a:off x="1017450" y="149430"/>
            <a:ext cx="8488018"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Obvezni in neobvezni izbirni predmeti </a:t>
            </a:r>
            <a:endParaRPr lang="sl-SI" sz="1800" dirty="0">
              <a:solidFill>
                <a:schemeClr val="tx1"/>
              </a:solidFill>
              <a:latin typeface="+mj-lt"/>
            </a:endParaRPr>
          </a:p>
        </p:txBody>
      </p:sp>
      <p:graphicFrame>
        <p:nvGraphicFramePr>
          <p:cNvPr id="2" name="Tabela 1"/>
          <p:cNvGraphicFramePr>
            <a:graphicFrameLocks noGrp="1"/>
          </p:cNvGraphicFramePr>
          <p:nvPr>
            <p:extLst>
              <p:ext uri="{D42A27DB-BD31-4B8C-83A1-F6EECF244321}">
                <p14:modId xmlns:p14="http://schemas.microsoft.com/office/powerpoint/2010/main" val="1779348899"/>
              </p:ext>
            </p:extLst>
          </p:nvPr>
        </p:nvGraphicFramePr>
        <p:xfrm>
          <a:off x="1017450" y="2896025"/>
          <a:ext cx="6096000" cy="777240"/>
        </p:xfrm>
        <a:graphic>
          <a:graphicData uri="http://schemas.openxmlformats.org/drawingml/2006/table">
            <a:tbl>
              <a:tblPr firstRow="1" bandRow="1">
                <a:tableStyleId>{165A5818-91DA-4400-851C-00DBC44C59E1}</a:tableStyleId>
              </a:tblPr>
              <a:tblGrid>
                <a:gridCol w="2032000">
                  <a:extLst>
                    <a:ext uri="{9D8B030D-6E8A-4147-A177-3AD203B41FA5}">
                      <a16:colId xmlns:a16="http://schemas.microsoft.com/office/drawing/2014/main" val="2219846121"/>
                    </a:ext>
                  </a:extLst>
                </a:gridCol>
                <a:gridCol w="2032000">
                  <a:extLst>
                    <a:ext uri="{9D8B030D-6E8A-4147-A177-3AD203B41FA5}">
                      <a16:colId xmlns:a16="http://schemas.microsoft.com/office/drawing/2014/main" val="3587673294"/>
                    </a:ext>
                  </a:extLst>
                </a:gridCol>
                <a:gridCol w="2032000">
                  <a:extLst>
                    <a:ext uri="{9D8B030D-6E8A-4147-A177-3AD203B41FA5}">
                      <a16:colId xmlns:a16="http://schemas.microsoft.com/office/drawing/2014/main" val="3945034263"/>
                    </a:ext>
                  </a:extLst>
                </a:gridCol>
              </a:tblGrid>
              <a:tr h="176508">
                <a:tc gridSpan="3">
                  <a:txBody>
                    <a:bodyPr/>
                    <a:lstStyle/>
                    <a:p>
                      <a:pPr algn="ctr"/>
                      <a:r>
                        <a:rPr lang="sl-SI" sz="1100" b="0" i="0" u="none" strike="noStrike" cap="none" dirty="0" smtClean="0">
                          <a:solidFill>
                            <a:schemeClr val="tx1"/>
                          </a:solidFill>
                          <a:latin typeface="Arial"/>
                          <a:ea typeface="Arial"/>
                          <a:cs typeface="Arial"/>
                          <a:sym typeface="Arial"/>
                        </a:rPr>
                        <a:t>Obvezni izbirni predmeti – nižji izobrazbeni standard </a:t>
                      </a:r>
                      <a:endParaRPr lang="sl-SI" sz="1100" b="0" i="0" u="none" strike="noStrike" cap="none" dirty="0">
                        <a:solidFill>
                          <a:schemeClr val="tx1"/>
                        </a:solidFill>
                        <a:latin typeface="Arial"/>
                        <a:ea typeface="Arial"/>
                        <a:cs typeface="Arial"/>
                        <a:sym typeface="Arial"/>
                      </a:endParaRPr>
                    </a:p>
                  </a:txBody>
                  <a:tcPr/>
                </a:tc>
                <a:tc hMerge="1">
                  <a:txBody>
                    <a:bodyPr/>
                    <a:lstStyle/>
                    <a:p>
                      <a:endParaRPr lang="sl-SI" sz="800" dirty="0">
                        <a:solidFill>
                          <a:schemeClr val="tx1"/>
                        </a:solidFill>
                      </a:endParaRPr>
                    </a:p>
                  </a:txBody>
                  <a:tcPr/>
                </a:tc>
                <a:tc hMerge="1">
                  <a:txBody>
                    <a:bodyPr/>
                    <a:lstStyle/>
                    <a:p>
                      <a:endParaRPr lang="sl-SI" sz="800" dirty="0">
                        <a:solidFill>
                          <a:schemeClr val="tx1"/>
                        </a:solidFill>
                      </a:endParaRPr>
                    </a:p>
                  </a:txBody>
                  <a:tcPr/>
                </a:tc>
                <a:extLst>
                  <a:ext uri="{0D108BD9-81ED-4DB2-BD59-A6C34878D82A}">
                    <a16:rowId xmlns:a16="http://schemas.microsoft.com/office/drawing/2014/main" val="2272777975"/>
                  </a:ext>
                </a:extLst>
              </a:tr>
              <a:tr h="208313">
                <a:tc>
                  <a:txBody>
                    <a:bodyPr/>
                    <a:lstStyle/>
                    <a:p>
                      <a:pPr algn="ctr"/>
                      <a:r>
                        <a:rPr lang="sl-SI" sz="1100" b="1" i="0" u="none" strike="noStrike" cap="none" dirty="0" smtClean="0">
                          <a:solidFill>
                            <a:schemeClr val="tx1"/>
                          </a:solidFill>
                          <a:latin typeface="Arial"/>
                          <a:ea typeface="Arial"/>
                          <a:cs typeface="Arial"/>
                          <a:sym typeface="Arial"/>
                        </a:rPr>
                        <a:t>7. e</a:t>
                      </a:r>
                      <a:endParaRPr lang="sl-SI" sz="1100" b="1" i="0" u="none" strike="noStrike" cap="none" dirty="0">
                        <a:solidFill>
                          <a:schemeClr val="tx1"/>
                        </a:solidFill>
                        <a:latin typeface="Arial"/>
                        <a:ea typeface="Arial"/>
                        <a:cs typeface="Arial"/>
                        <a:sym typeface="Arial"/>
                      </a:endParaRPr>
                    </a:p>
                  </a:txBody>
                  <a:tcPr/>
                </a:tc>
                <a:tc>
                  <a:txBody>
                    <a:bodyPr/>
                    <a:lstStyle/>
                    <a:p>
                      <a:pPr algn="ctr"/>
                      <a:r>
                        <a:rPr lang="sl-SI" sz="1100" b="1" i="0" u="none" strike="noStrike" cap="none" dirty="0" smtClean="0">
                          <a:solidFill>
                            <a:schemeClr val="tx1"/>
                          </a:solidFill>
                          <a:latin typeface="Arial"/>
                          <a:ea typeface="Arial"/>
                          <a:cs typeface="Arial"/>
                          <a:sym typeface="Arial"/>
                        </a:rPr>
                        <a:t>8. e</a:t>
                      </a:r>
                      <a:endParaRPr lang="sl-SI" sz="1100" b="1" i="0" u="none" strike="noStrike" cap="none" dirty="0">
                        <a:solidFill>
                          <a:schemeClr val="tx1"/>
                        </a:solidFill>
                        <a:latin typeface="Arial"/>
                        <a:ea typeface="Arial"/>
                        <a:cs typeface="Arial"/>
                        <a:sym typeface="Arial"/>
                      </a:endParaRPr>
                    </a:p>
                  </a:txBody>
                  <a:tcPr/>
                </a:tc>
                <a:tc>
                  <a:txBody>
                    <a:bodyPr/>
                    <a:lstStyle/>
                    <a:p>
                      <a:pPr algn="ctr"/>
                      <a:r>
                        <a:rPr lang="sl-SI" sz="1100" b="1" i="0" u="none" strike="noStrike" cap="none" dirty="0" smtClean="0">
                          <a:solidFill>
                            <a:schemeClr val="tx1"/>
                          </a:solidFill>
                          <a:latin typeface="Arial"/>
                          <a:ea typeface="Arial"/>
                          <a:cs typeface="Arial"/>
                          <a:sym typeface="Arial"/>
                        </a:rPr>
                        <a:t>9. e</a:t>
                      </a:r>
                      <a:endParaRPr lang="sl-SI" sz="1100" b="1" i="0" u="none" strike="noStrike" cap="none" dirty="0">
                        <a:solidFill>
                          <a:schemeClr val="tx1"/>
                        </a:solidFill>
                        <a:latin typeface="Arial"/>
                        <a:ea typeface="Arial"/>
                        <a:cs typeface="Arial"/>
                        <a:sym typeface="Arial"/>
                      </a:endParaRPr>
                    </a:p>
                  </a:txBody>
                  <a:tcPr/>
                </a:tc>
                <a:extLst>
                  <a:ext uri="{0D108BD9-81ED-4DB2-BD59-A6C34878D82A}">
                    <a16:rowId xmlns:a16="http://schemas.microsoft.com/office/drawing/2014/main" val="97252296"/>
                  </a:ext>
                </a:extLst>
              </a:tr>
              <a:tr h="124571">
                <a:tc>
                  <a:txBody>
                    <a:bodyPr/>
                    <a:lstStyle/>
                    <a:p>
                      <a:r>
                        <a:rPr lang="sl-SI" sz="1100" b="0" i="0" u="none" strike="noStrike" cap="none" dirty="0" smtClean="0">
                          <a:solidFill>
                            <a:schemeClr val="tx1"/>
                          </a:solidFill>
                          <a:latin typeface="Arial"/>
                          <a:ea typeface="Arial"/>
                          <a:cs typeface="Arial"/>
                          <a:sym typeface="Arial"/>
                        </a:rPr>
                        <a:t>Načini prehranjevanja </a:t>
                      </a:r>
                      <a:endParaRPr lang="sl-SI" sz="1100" b="0" i="0" u="none" strike="noStrike" cap="none" dirty="0">
                        <a:solidFill>
                          <a:schemeClr val="tx1"/>
                        </a:solidFill>
                        <a:latin typeface="Arial"/>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100" b="0" i="0" u="none" strike="noStrike" cap="none" dirty="0" smtClean="0">
                          <a:solidFill>
                            <a:schemeClr val="tx1"/>
                          </a:solidFill>
                          <a:latin typeface="Arial"/>
                          <a:ea typeface="Arial"/>
                          <a:cs typeface="Arial"/>
                          <a:sym typeface="Arial"/>
                        </a:rPr>
                        <a:t>Načini prehranjevanja </a:t>
                      </a:r>
                      <a:endParaRPr lang="sl-SI" sz="1100" b="0" i="0" u="none" strike="noStrike" cap="none" dirty="0">
                        <a:solidFill>
                          <a:schemeClr val="tx1"/>
                        </a:solidFill>
                        <a:latin typeface="Arial"/>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100" b="0" i="0" u="none" strike="noStrike" cap="none" dirty="0" smtClean="0">
                          <a:solidFill>
                            <a:schemeClr val="tx1"/>
                          </a:solidFill>
                          <a:latin typeface="Arial"/>
                          <a:ea typeface="Arial"/>
                          <a:cs typeface="Arial"/>
                          <a:sym typeface="Arial"/>
                        </a:rPr>
                        <a:t>Obdelava gradiv - les</a:t>
                      </a:r>
                      <a:endParaRPr lang="sl-SI" sz="1100" b="0" i="0" u="none" strike="noStrike" cap="none" dirty="0">
                        <a:solidFill>
                          <a:schemeClr val="tx1"/>
                        </a:solidFill>
                        <a:latin typeface="Arial"/>
                        <a:ea typeface="Arial"/>
                        <a:cs typeface="Arial"/>
                        <a:sym typeface="Arial"/>
                      </a:endParaRPr>
                    </a:p>
                  </a:txBody>
                  <a:tcPr/>
                </a:tc>
                <a:extLst>
                  <a:ext uri="{0D108BD9-81ED-4DB2-BD59-A6C34878D82A}">
                    <a16:rowId xmlns:a16="http://schemas.microsoft.com/office/drawing/2014/main" val="833547021"/>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736786207"/>
              </p:ext>
            </p:extLst>
          </p:nvPr>
        </p:nvGraphicFramePr>
        <p:xfrm>
          <a:off x="1017450" y="799012"/>
          <a:ext cx="6096000" cy="1295400"/>
        </p:xfrm>
        <a:graphic>
          <a:graphicData uri="http://schemas.openxmlformats.org/drawingml/2006/table">
            <a:tbl>
              <a:tblPr firstRow="1" bandRow="1">
                <a:tableStyleId>{165A5818-91DA-4400-851C-00DBC44C59E1}</a:tableStyleId>
              </a:tblPr>
              <a:tblGrid>
                <a:gridCol w="2032000">
                  <a:extLst>
                    <a:ext uri="{9D8B030D-6E8A-4147-A177-3AD203B41FA5}">
                      <a16:colId xmlns:a16="http://schemas.microsoft.com/office/drawing/2014/main" val="3336536880"/>
                    </a:ext>
                  </a:extLst>
                </a:gridCol>
                <a:gridCol w="2032000">
                  <a:extLst>
                    <a:ext uri="{9D8B030D-6E8A-4147-A177-3AD203B41FA5}">
                      <a16:colId xmlns:a16="http://schemas.microsoft.com/office/drawing/2014/main" val="379765232"/>
                    </a:ext>
                  </a:extLst>
                </a:gridCol>
                <a:gridCol w="2032000">
                  <a:extLst>
                    <a:ext uri="{9D8B030D-6E8A-4147-A177-3AD203B41FA5}">
                      <a16:colId xmlns:a16="http://schemas.microsoft.com/office/drawing/2014/main" val="1948890914"/>
                    </a:ext>
                  </a:extLst>
                </a:gridCol>
              </a:tblGrid>
              <a:tr h="176508">
                <a:tc gridSpan="3">
                  <a:txBody>
                    <a:bodyPr/>
                    <a:lstStyle/>
                    <a:p>
                      <a:pPr algn="ctr"/>
                      <a:r>
                        <a:rPr lang="sl-SI" sz="1100" b="1" dirty="0" smtClean="0">
                          <a:solidFill>
                            <a:schemeClr val="tx1"/>
                          </a:solidFill>
                        </a:rPr>
                        <a:t>Neobvezni</a:t>
                      </a:r>
                      <a:r>
                        <a:rPr lang="sl-SI" sz="1100" b="1" baseline="0" dirty="0" smtClean="0">
                          <a:solidFill>
                            <a:schemeClr val="tx1"/>
                          </a:solidFill>
                        </a:rPr>
                        <a:t> izbirni predmeti </a:t>
                      </a:r>
                      <a:endParaRPr lang="sl-SI" sz="1100" b="1" dirty="0">
                        <a:solidFill>
                          <a:schemeClr val="tx1"/>
                        </a:solidFill>
                      </a:endParaRPr>
                    </a:p>
                  </a:txBody>
                  <a:tcPr/>
                </a:tc>
                <a:tc hMerge="1">
                  <a:txBody>
                    <a:bodyPr/>
                    <a:lstStyle/>
                    <a:p>
                      <a:endParaRPr lang="sl-SI" sz="800" dirty="0">
                        <a:solidFill>
                          <a:schemeClr val="tx1"/>
                        </a:solidFill>
                      </a:endParaRPr>
                    </a:p>
                  </a:txBody>
                  <a:tcPr/>
                </a:tc>
                <a:tc hMerge="1">
                  <a:txBody>
                    <a:bodyPr/>
                    <a:lstStyle/>
                    <a:p>
                      <a:endParaRPr lang="sl-SI" sz="800" dirty="0">
                        <a:solidFill>
                          <a:schemeClr val="tx1"/>
                        </a:solidFill>
                      </a:endParaRPr>
                    </a:p>
                  </a:txBody>
                  <a:tcPr/>
                </a:tc>
                <a:extLst>
                  <a:ext uri="{0D108BD9-81ED-4DB2-BD59-A6C34878D82A}">
                    <a16:rowId xmlns:a16="http://schemas.microsoft.com/office/drawing/2014/main" val="3705250120"/>
                  </a:ext>
                </a:extLst>
              </a:tr>
              <a:tr h="208313">
                <a:tc>
                  <a:txBody>
                    <a:bodyPr/>
                    <a:lstStyle/>
                    <a:p>
                      <a:pPr algn="ctr"/>
                      <a:r>
                        <a:rPr lang="sl-SI" sz="1100" b="1" dirty="0" smtClean="0">
                          <a:solidFill>
                            <a:schemeClr val="tx1"/>
                          </a:solidFill>
                        </a:rPr>
                        <a:t>1. razred</a:t>
                      </a:r>
                      <a:endParaRPr lang="sl-SI" sz="1100" b="1" dirty="0">
                        <a:solidFill>
                          <a:schemeClr val="tx1"/>
                        </a:solidFill>
                      </a:endParaRPr>
                    </a:p>
                  </a:txBody>
                  <a:tcPr/>
                </a:tc>
                <a:tc>
                  <a:txBody>
                    <a:bodyPr/>
                    <a:lstStyle/>
                    <a:p>
                      <a:pPr algn="ctr"/>
                      <a:r>
                        <a:rPr lang="sl-SI" sz="1100" b="1" dirty="0" smtClean="0">
                          <a:solidFill>
                            <a:schemeClr val="tx1"/>
                          </a:solidFill>
                        </a:rPr>
                        <a:t>4. – 6. razred Postojna</a:t>
                      </a:r>
                      <a:endParaRPr lang="sl-SI" sz="1100" b="1" dirty="0">
                        <a:solidFill>
                          <a:schemeClr val="tx1"/>
                        </a:solidFill>
                      </a:endParaRPr>
                    </a:p>
                  </a:txBody>
                  <a:tcPr/>
                </a:tc>
                <a:tc>
                  <a:txBody>
                    <a:bodyPr/>
                    <a:lstStyle/>
                    <a:p>
                      <a:pPr algn="ctr"/>
                      <a:r>
                        <a:rPr lang="sl-SI" sz="1100" b="1" dirty="0" smtClean="0">
                          <a:solidFill>
                            <a:schemeClr val="tx1"/>
                          </a:solidFill>
                        </a:rPr>
                        <a:t>Hruševje</a:t>
                      </a:r>
                      <a:endParaRPr lang="sl-SI" sz="1100" b="1" dirty="0">
                        <a:solidFill>
                          <a:schemeClr val="tx1"/>
                        </a:solidFill>
                      </a:endParaRPr>
                    </a:p>
                  </a:txBody>
                  <a:tcPr/>
                </a:tc>
                <a:extLst>
                  <a:ext uri="{0D108BD9-81ED-4DB2-BD59-A6C34878D82A}">
                    <a16:rowId xmlns:a16="http://schemas.microsoft.com/office/drawing/2014/main" val="4264657205"/>
                  </a:ext>
                </a:extLst>
              </a:tr>
              <a:tr h="124571">
                <a:tc>
                  <a:txBody>
                    <a:bodyPr/>
                    <a:lstStyle/>
                    <a:p>
                      <a:r>
                        <a:rPr lang="sl-SI" sz="1100" dirty="0" smtClean="0">
                          <a:solidFill>
                            <a:schemeClr val="tx1"/>
                          </a:solidFill>
                        </a:rPr>
                        <a:t>Angleščina</a:t>
                      </a:r>
                      <a:endParaRPr lang="sl-SI" sz="1100" dirty="0">
                        <a:solidFill>
                          <a:schemeClr val="tx1"/>
                        </a:solidFill>
                      </a:endParaRPr>
                    </a:p>
                  </a:txBody>
                  <a:tcPr/>
                </a:tc>
                <a:tc>
                  <a:txBody>
                    <a:bodyPr/>
                    <a:lstStyle/>
                    <a:p>
                      <a:r>
                        <a:rPr lang="sl-SI" sz="1100" dirty="0" smtClean="0">
                          <a:solidFill>
                            <a:schemeClr val="tx1"/>
                          </a:solidFill>
                        </a:rPr>
                        <a:t>Italijanščina</a:t>
                      </a:r>
                      <a:endParaRPr lang="sl-SI" sz="11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100" dirty="0" smtClean="0">
                          <a:solidFill>
                            <a:schemeClr val="tx1"/>
                          </a:solidFill>
                        </a:rPr>
                        <a:t>Angleščina   </a:t>
                      </a:r>
                      <a:r>
                        <a:rPr lang="sl-SI" sz="1100" b="1" dirty="0" smtClean="0">
                          <a:solidFill>
                            <a:schemeClr val="tx1"/>
                          </a:solidFill>
                        </a:rPr>
                        <a:t>1. razred</a:t>
                      </a:r>
                      <a:endParaRPr lang="sl-SI" sz="1100" b="1" dirty="0">
                        <a:solidFill>
                          <a:schemeClr val="tx1"/>
                        </a:solidFill>
                      </a:endParaRPr>
                    </a:p>
                  </a:txBody>
                  <a:tcPr/>
                </a:tc>
                <a:extLst>
                  <a:ext uri="{0D108BD9-81ED-4DB2-BD59-A6C34878D82A}">
                    <a16:rowId xmlns:a16="http://schemas.microsoft.com/office/drawing/2014/main" val="2090570556"/>
                  </a:ext>
                </a:extLst>
              </a:tr>
              <a:tr h="124571">
                <a:tc>
                  <a:txBody>
                    <a:bodyPr/>
                    <a:lstStyle/>
                    <a:p>
                      <a:endParaRPr lang="sl-SI" sz="1100" dirty="0">
                        <a:solidFill>
                          <a:schemeClr val="tx1"/>
                        </a:solidFill>
                      </a:endParaRPr>
                    </a:p>
                  </a:txBody>
                  <a:tcPr/>
                </a:tc>
                <a:tc>
                  <a:txBody>
                    <a:bodyPr/>
                    <a:lstStyle/>
                    <a:p>
                      <a:r>
                        <a:rPr lang="sl-SI" sz="1100" dirty="0" smtClean="0">
                          <a:solidFill>
                            <a:schemeClr val="tx1"/>
                          </a:solidFill>
                        </a:rPr>
                        <a:t>Šport</a:t>
                      </a:r>
                      <a:endParaRPr lang="sl-SI" sz="1100" dirty="0">
                        <a:solidFill>
                          <a:schemeClr val="tx1"/>
                        </a:solidFill>
                      </a:endParaRPr>
                    </a:p>
                  </a:txBody>
                  <a:tcPr/>
                </a:tc>
                <a:tc>
                  <a:txBody>
                    <a:bodyPr/>
                    <a:lstStyle/>
                    <a:p>
                      <a:r>
                        <a:rPr lang="sl-SI" sz="1100" dirty="0" smtClean="0">
                          <a:solidFill>
                            <a:schemeClr val="tx1"/>
                          </a:solidFill>
                        </a:rPr>
                        <a:t>Italijanščina   </a:t>
                      </a:r>
                      <a:r>
                        <a:rPr lang="sl-SI" sz="1100" b="1" dirty="0" smtClean="0">
                          <a:solidFill>
                            <a:schemeClr val="tx1"/>
                          </a:solidFill>
                        </a:rPr>
                        <a:t>4. – 5. razred </a:t>
                      </a:r>
                      <a:endParaRPr lang="sl-SI" sz="1100" dirty="0">
                        <a:solidFill>
                          <a:schemeClr val="tx1"/>
                        </a:solidFill>
                      </a:endParaRPr>
                    </a:p>
                  </a:txBody>
                  <a:tcPr/>
                </a:tc>
                <a:extLst>
                  <a:ext uri="{0D108BD9-81ED-4DB2-BD59-A6C34878D82A}">
                    <a16:rowId xmlns:a16="http://schemas.microsoft.com/office/drawing/2014/main" val="1696194195"/>
                  </a:ext>
                </a:extLst>
              </a:tr>
              <a:tr h="124571">
                <a:tc>
                  <a:txBody>
                    <a:bodyPr/>
                    <a:lstStyle/>
                    <a:p>
                      <a:endParaRPr lang="sl-SI" sz="1100" dirty="0">
                        <a:solidFill>
                          <a:schemeClr val="tx1"/>
                        </a:solidFill>
                      </a:endParaRPr>
                    </a:p>
                  </a:txBody>
                  <a:tcPr/>
                </a:tc>
                <a:tc>
                  <a:txBody>
                    <a:bodyPr/>
                    <a:lstStyle/>
                    <a:p>
                      <a:r>
                        <a:rPr lang="sl-SI" sz="1100" dirty="0" smtClean="0">
                          <a:solidFill>
                            <a:schemeClr val="tx1"/>
                          </a:solidFill>
                        </a:rPr>
                        <a:t>Tehnika</a:t>
                      </a:r>
                      <a:endParaRPr lang="sl-SI" sz="1100" dirty="0">
                        <a:solidFill>
                          <a:schemeClr val="tx1"/>
                        </a:solidFill>
                      </a:endParaRPr>
                    </a:p>
                  </a:txBody>
                  <a:tcPr/>
                </a:tc>
                <a:tc>
                  <a:txBody>
                    <a:bodyPr/>
                    <a:lstStyle/>
                    <a:p>
                      <a:r>
                        <a:rPr lang="sl-SI" sz="1100" dirty="0" smtClean="0">
                          <a:solidFill>
                            <a:schemeClr val="tx1"/>
                          </a:solidFill>
                        </a:rPr>
                        <a:t>Šport    </a:t>
                      </a:r>
                      <a:r>
                        <a:rPr lang="sl-SI" sz="1100" b="1" dirty="0" smtClean="0">
                          <a:solidFill>
                            <a:schemeClr val="tx1"/>
                          </a:solidFill>
                        </a:rPr>
                        <a:t>4. – 5. razred </a:t>
                      </a:r>
                      <a:endParaRPr lang="sl-SI" sz="1100" dirty="0">
                        <a:solidFill>
                          <a:schemeClr val="tx1"/>
                        </a:solidFill>
                      </a:endParaRPr>
                    </a:p>
                  </a:txBody>
                  <a:tcPr/>
                </a:tc>
                <a:extLst>
                  <a:ext uri="{0D108BD9-81ED-4DB2-BD59-A6C34878D82A}">
                    <a16:rowId xmlns:a16="http://schemas.microsoft.com/office/drawing/2014/main" val="2409636081"/>
                  </a:ext>
                </a:extLst>
              </a:tr>
            </a:tbl>
          </a:graphicData>
        </a:graphic>
      </p:graphicFrame>
      <p:sp>
        <p:nvSpPr>
          <p:cNvPr id="6" name="Pravokotnik 5"/>
          <p:cNvSpPr/>
          <p:nvPr/>
        </p:nvSpPr>
        <p:spPr>
          <a:xfrm>
            <a:off x="1017450" y="2304441"/>
            <a:ext cx="8300435" cy="319768"/>
          </a:xfrm>
          <a:prstGeom prst="rect">
            <a:avLst/>
          </a:prstGeom>
        </p:spPr>
        <p:txBody>
          <a:bodyPr wrap="square">
            <a:spAutoFit/>
          </a:bodyPr>
          <a:lstStyle/>
          <a:p>
            <a:pPr algn="just">
              <a:lnSpc>
                <a:spcPts val="2000"/>
              </a:lnSpc>
              <a:spcBef>
                <a:spcPts val="600"/>
              </a:spcBef>
              <a:spcAft>
                <a:spcPts val="1000"/>
              </a:spcAft>
            </a:pPr>
            <a:r>
              <a:rPr lang="sl-SI" sz="1200" dirty="0" smtClean="0">
                <a:solidFill>
                  <a:schemeClr val="tx1"/>
                </a:solidFill>
              </a:rPr>
              <a:t>Pouk tujih jezikov poteka 2 uri tedensko, ostali predmeti pa 1 uro tedensko.  </a:t>
            </a:r>
            <a:endParaRPr lang="sl-SI" sz="1200" dirty="0">
              <a:solidFill>
                <a:schemeClr val="tx1"/>
              </a:solidFill>
            </a:endParaRPr>
          </a:p>
        </p:txBody>
      </p:sp>
    </p:spTree>
    <p:extLst>
      <p:ext uri="{BB962C8B-B14F-4D97-AF65-F5344CB8AC3E}">
        <p14:creationId xmlns:p14="http://schemas.microsoft.com/office/powerpoint/2010/main" val="2087661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10" name="Google Shape;800;p19"/>
          <p:cNvSpPr txBox="1">
            <a:spLocks/>
          </p:cNvSpPr>
          <p:nvPr/>
        </p:nvSpPr>
        <p:spPr>
          <a:xfrm>
            <a:off x="331843" y="661354"/>
            <a:ext cx="8723086" cy="1390808"/>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spcBef>
                <a:spcPts val="600"/>
              </a:spcBef>
              <a:spcAft>
                <a:spcPts val="1000"/>
              </a:spcAft>
            </a:pPr>
            <a:r>
              <a:rPr lang="sl-SI" sz="1200" dirty="0" smtClean="0">
                <a:solidFill>
                  <a:schemeClr val="tx1"/>
                </a:solidFill>
                <a:latin typeface="+mj-lt"/>
              </a:rPr>
              <a:t>Z nacionalnim preverjanjem znanja se preverja doseganje standardov znanja, določenih z učnim načrtom. Preverjanje je obvezno za vse učence 6. in 9. razreda. Ob koncu drugega in tretjega obdobja bo letos izvedeno preverjanje iz znanja slovenščine, matematike in </a:t>
            </a:r>
            <a:r>
              <a:rPr lang="sl-SI" sz="1200" dirty="0">
                <a:solidFill>
                  <a:schemeClr val="tx1"/>
                </a:solidFill>
                <a:latin typeface="+mj-lt"/>
              </a:rPr>
              <a:t>tehnike in tehnologije. </a:t>
            </a:r>
          </a:p>
          <a:p>
            <a:pPr algn="just">
              <a:lnSpc>
                <a:spcPct val="150000"/>
              </a:lnSpc>
              <a:spcBef>
                <a:spcPts val="600"/>
              </a:spcBef>
              <a:spcAft>
                <a:spcPts val="1000"/>
              </a:spcAft>
            </a:pPr>
            <a:r>
              <a:rPr lang="sl-SI" sz="1200" dirty="0" smtClean="0">
                <a:solidFill>
                  <a:schemeClr val="tx1"/>
                </a:solidFill>
                <a:latin typeface="+mj-lt"/>
              </a:rPr>
              <a:t>Nacionalno preverjanje znanja je za učence oddelkov z nižjim izobrazbenim standardom prostovoljno. </a:t>
            </a:r>
            <a:endParaRPr lang="en" sz="1200" dirty="0">
              <a:solidFill>
                <a:schemeClr val="tx1"/>
              </a:solidFill>
              <a:latin typeface="+mj-lt"/>
            </a:endParaRPr>
          </a:p>
        </p:txBody>
      </p:sp>
      <p:sp>
        <p:nvSpPr>
          <p:cNvPr id="3" name="Naslov 1"/>
          <p:cNvSpPr txBox="1">
            <a:spLocks/>
          </p:cNvSpPr>
          <p:nvPr/>
        </p:nvSpPr>
        <p:spPr>
          <a:xfrm>
            <a:off x="280383" y="197900"/>
            <a:ext cx="8488018"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Nacionalno preverjanje znanja </a:t>
            </a:r>
            <a:endParaRPr lang="sl-SI" sz="1800" dirty="0">
              <a:solidFill>
                <a:schemeClr val="tx1"/>
              </a:solidFill>
              <a:latin typeface="+mj-lt"/>
            </a:endParaRPr>
          </a:p>
        </p:txBody>
      </p:sp>
      <p:sp>
        <p:nvSpPr>
          <p:cNvPr id="4" name="Naslov 1"/>
          <p:cNvSpPr txBox="1">
            <a:spLocks/>
          </p:cNvSpPr>
          <p:nvPr/>
        </p:nvSpPr>
        <p:spPr>
          <a:xfrm>
            <a:off x="280383" y="2499503"/>
            <a:ext cx="8488018"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Pouk v manjših učnih skupinah</a:t>
            </a:r>
            <a:endParaRPr lang="sl-SI" sz="1800" dirty="0">
              <a:solidFill>
                <a:schemeClr val="tx1"/>
              </a:solidFill>
              <a:latin typeface="+mj-lt"/>
            </a:endParaRPr>
          </a:p>
        </p:txBody>
      </p:sp>
      <p:sp>
        <p:nvSpPr>
          <p:cNvPr id="5" name="Google Shape;800;p19"/>
          <p:cNvSpPr txBox="1">
            <a:spLocks/>
          </p:cNvSpPr>
          <p:nvPr/>
        </p:nvSpPr>
        <p:spPr>
          <a:xfrm>
            <a:off x="331843" y="2960003"/>
            <a:ext cx="8723086" cy="770168"/>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spcBef>
                <a:spcPts val="600"/>
              </a:spcBef>
              <a:spcAft>
                <a:spcPts val="1000"/>
              </a:spcAft>
            </a:pPr>
            <a:r>
              <a:rPr lang="sl-SI" sz="1200" dirty="0" smtClean="0">
                <a:solidFill>
                  <a:schemeClr val="tx1"/>
                </a:solidFill>
                <a:latin typeface="+mj-lt"/>
              </a:rPr>
              <a:t>V 8. in 9. razredu izvajamo pouk v manjših učnih skupinah pri matematiki, slovenščini in angleščini. Organizacija pouka je v pristojnosti šole. </a:t>
            </a:r>
          </a:p>
        </p:txBody>
      </p:sp>
    </p:spTree>
    <p:extLst>
      <p:ext uri="{BB962C8B-B14F-4D97-AF65-F5344CB8AC3E}">
        <p14:creationId xmlns:p14="http://schemas.microsoft.com/office/powerpoint/2010/main" val="2907000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2"/>
          <p:cNvSpPr txBox="1">
            <a:spLocks/>
          </p:cNvSpPr>
          <p:nvPr/>
        </p:nvSpPr>
        <p:spPr>
          <a:xfrm>
            <a:off x="356757" y="12354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Dopolnilni in dodatni pouk </a:t>
            </a:r>
            <a:endParaRPr lang="sl-SI" sz="1800" dirty="0">
              <a:solidFill>
                <a:schemeClr val="tx1"/>
              </a:solidFill>
              <a:latin typeface="+mj-lt"/>
            </a:endParaRPr>
          </a:p>
        </p:txBody>
      </p:sp>
      <p:sp>
        <p:nvSpPr>
          <p:cNvPr id="4" name="Pravokotnik 3"/>
          <p:cNvSpPr/>
          <p:nvPr/>
        </p:nvSpPr>
        <p:spPr>
          <a:xfrm>
            <a:off x="356757" y="711029"/>
            <a:ext cx="8697526" cy="576248"/>
          </a:xfrm>
          <a:prstGeom prst="rect">
            <a:avLst/>
          </a:prstGeom>
        </p:spPr>
        <p:txBody>
          <a:bodyPr wrap="square">
            <a:spAutoFit/>
          </a:bodyPr>
          <a:lstStyle/>
          <a:p>
            <a:pPr>
              <a:lnSpc>
                <a:spcPts val="2000"/>
              </a:lnSpc>
            </a:pPr>
            <a:r>
              <a:rPr lang="sl-SI" sz="1200" dirty="0">
                <a:solidFill>
                  <a:schemeClr val="tx1"/>
                </a:solidFill>
              </a:rPr>
              <a:t>Za učence do 5. razreda ter učence prilagojenega programa z nižjim izobrazbenim standardom izvajajo dopolnilni in dodatni pouk razredniki, na predmetni stopnji pa učitelji posameznih predmetov.</a:t>
            </a:r>
          </a:p>
        </p:txBody>
      </p:sp>
      <p:graphicFrame>
        <p:nvGraphicFramePr>
          <p:cNvPr id="5" name="Tabela 4"/>
          <p:cNvGraphicFramePr>
            <a:graphicFrameLocks noGrp="1"/>
          </p:cNvGraphicFramePr>
          <p:nvPr>
            <p:extLst>
              <p:ext uri="{D42A27DB-BD31-4B8C-83A1-F6EECF244321}">
                <p14:modId xmlns:p14="http://schemas.microsoft.com/office/powerpoint/2010/main" val="3270724774"/>
              </p:ext>
            </p:extLst>
          </p:nvPr>
        </p:nvGraphicFramePr>
        <p:xfrm>
          <a:off x="356757" y="1447310"/>
          <a:ext cx="6213292" cy="3445021"/>
        </p:xfrm>
        <a:graphic>
          <a:graphicData uri="http://schemas.openxmlformats.org/drawingml/2006/table">
            <a:tbl>
              <a:tblPr firstRow="1" bandRow="1">
                <a:tableStyleId>{165A5818-91DA-4400-851C-00DBC44C59E1}</a:tableStyleId>
              </a:tblPr>
              <a:tblGrid>
                <a:gridCol w="721395">
                  <a:extLst>
                    <a:ext uri="{9D8B030D-6E8A-4147-A177-3AD203B41FA5}">
                      <a16:colId xmlns:a16="http://schemas.microsoft.com/office/drawing/2014/main" val="2941024989"/>
                    </a:ext>
                  </a:extLst>
                </a:gridCol>
                <a:gridCol w="1321680">
                  <a:extLst>
                    <a:ext uri="{9D8B030D-6E8A-4147-A177-3AD203B41FA5}">
                      <a16:colId xmlns:a16="http://schemas.microsoft.com/office/drawing/2014/main" val="230179898"/>
                    </a:ext>
                  </a:extLst>
                </a:gridCol>
                <a:gridCol w="1267690">
                  <a:extLst>
                    <a:ext uri="{9D8B030D-6E8A-4147-A177-3AD203B41FA5}">
                      <a16:colId xmlns:a16="http://schemas.microsoft.com/office/drawing/2014/main" val="3737904927"/>
                    </a:ext>
                  </a:extLst>
                </a:gridCol>
                <a:gridCol w="1421240">
                  <a:extLst>
                    <a:ext uri="{9D8B030D-6E8A-4147-A177-3AD203B41FA5}">
                      <a16:colId xmlns:a16="http://schemas.microsoft.com/office/drawing/2014/main" val="133609857"/>
                    </a:ext>
                  </a:extLst>
                </a:gridCol>
                <a:gridCol w="1481287">
                  <a:extLst>
                    <a:ext uri="{9D8B030D-6E8A-4147-A177-3AD203B41FA5}">
                      <a16:colId xmlns:a16="http://schemas.microsoft.com/office/drawing/2014/main" val="1015720683"/>
                    </a:ext>
                  </a:extLst>
                </a:gridCol>
              </a:tblGrid>
              <a:tr h="370840">
                <a:tc gridSpan="5">
                  <a:txBody>
                    <a:bodyPr/>
                    <a:lstStyle/>
                    <a:p>
                      <a:pPr algn="ctr"/>
                      <a:r>
                        <a:rPr lang="sl-SI" sz="1200" b="0" i="0" u="none" strike="noStrike" cap="none" dirty="0" smtClean="0">
                          <a:solidFill>
                            <a:schemeClr val="tx1"/>
                          </a:solidFill>
                          <a:latin typeface="+mj-lt"/>
                          <a:ea typeface="Arial"/>
                          <a:cs typeface="Arial"/>
                          <a:sym typeface="Arial"/>
                        </a:rPr>
                        <a:t>Dopolnilni</a:t>
                      </a:r>
                      <a:r>
                        <a:rPr lang="sl-SI" sz="1200" b="0" i="0" u="none" strike="noStrike" cap="none" baseline="0" dirty="0" smtClean="0">
                          <a:solidFill>
                            <a:schemeClr val="tx1"/>
                          </a:solidFill>
                          <a:latin typeface="+mj-lt"/>
                          <a:ea typeface="Arial"/>
                          <a:cs typeface="Arial"/>
                          <a:sym typeface="Arial"/>
                        </a:rPr>
                        <a:t> in dodatni pouk od 6. do 9. razreda</a:t>
                      </a:r>
                      <a:endParaRPr lang="sl-SI" sz="1200" b="0" i="0" u="none" strike="noStrike" cap="none" dirty="0">
                        <a:solidFill>
                          <a:schemeClr val="tx1"/>
                        </a:solidFill>
                        <a:latin typeface="+mj-lt"/>
                        <a:ea typeface="Arial"/>
                        <a:cs typeface="Arial"/>
                        <a:sym typeface="Arial"/>
                      </a:endParaRPr>
                    </a:p>
                  </a:txBody>
                  <a:tcPr/>
                </a:tc>
                <a:tc hMerge="1">
                  <a:txBody>
                    <a:bodyPr/>
                    <a:lstStyle/>
                    <a:p>
                      <a:endParaRPr lang="sl-SI"/>
                    </a:p>
                  </a:txBody>
                  <a:tcPr/>
                </a:tc>
                <a:tc hMerge="1">
                  <a:txBody>
                    <a:bodyPr/>
                    <a:lstStyle/>
                    <a:p>
                      <a:endParaRPr lang="sl-SI" sz="1200" b="0" i="0" u="none" strike="noStrike" cap="none" dirty="0">
                        <a:solidFill>
                          <a:schemeClr val="tx1"/>
                        </a:solidFill>
                        <a:latin typeface="+mj-lt"/>
                        <a:ea typeface="Arial"/>
                        <a:cs typeface="Arial"/>
                        <a:sym typeface="Arial"/>
                      </a:endParaRPr>
                    </a:p>
                  </a:txBody>
                  <a:tcPr/>
                </a:tc>
                <a:tc hMerge="1">
                  <a:txBody>
                    <a:bodyPr/>
                    <a:lstStyle/>
                    <a:p>
                      <a:endParaRPr lang="sl-SI" sz="1200" b="0" i="0" u="none" strike="noStrike" cap="none" dirty="0">
                        <a:solidFill>
                          <a:schemeClr val="tx1"/>
                        </a:solidFill>
                        <a:latin typeface="+mj-lt"/>
                        <a:ea typeface="Arial"/>
                        <a:cs typeface="Arial"/>
                        <a:sym typeface="Arial"/>
                      </a:endParaRPr>
                    </a:p>
                  </a:txBody>
                  <a:tcPr/>
                </a:tc>
                <a:tc hMerge="1">
                  <a:txBody>
                    <a:bodyPr/>
                    <a:lstStyle/>
                    <a:p>
                      <a:endParaRPr lang="sl-SI"/>
                    </a:p>
                  </a:txBody>
                  <a:tcPr/>
                </a:tc>
                <a:extLst>
                  <a:ext uri="{0D108BD9-81ED-4DB2-BD59-A6C34878D82A}">
                    <a16:rowId xmlns:a16="http://schemas.microsoft.com/office/drawing/2014/main" val="1223294815"/>
                  </a:ext>
                </a:extLst>
              </a:tr>
              <a:tr h="330981">
                <a:tc>
                  <a:txBody>
                    <a:bodyPr/>
                    <a:lstStyle/>
                    <a:p>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6. razred</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7. razred</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8. razred</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9. razred</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852532985"/>
                  </a:ext>
                </a:extLst>
              </a:tr>
              <a:tr h="185420">
                <a:tc rowSpan="2">
                  <a:txBody>
                    <a:bodyPr/>
                    <a:lstStyle/>
                    <a:p>
                      <a:r>
                        <a:rPr lang="sl-SI" sz="1200" b="0" i="0" u="none" strike="noStrike" cap="none" dirty="0" smtClean="0">
                          <a:solidFill>
                            <a:schemeClr val="tx1"/>
                          </a:solidFill>
                          <a:latin typeface="+mj-lt"/>
                          <a:ea typeface="Arial"/>
                          <a:cs typeface="Arial"/>
                          <a:sym typeface="Arial"/>
                        </a:rPr>
                        <a:t>SLJ</a:t>
                      </a:r>
                      <a:endParaRPr lang="sl-SI" sz="1200" b="0" i="0" u="none" strike="noStrike" cap="none" dirty="0">
                        <a:solidFill>
                          <a:schemeClr val="tx1"/>
                        </a:solidFill>
                        <a:latin typeface="+mj-lt"/>
                        <a:ea typeface="Arial"/>
                        <a:cs typeface="Arial"/>
                        <a:sym typeface="Arial"/>
                      </a:endParaRPr>
                    </a:p>
                  </a:txBody>
                  <a:tcPr/>
                </a:tc>
                <a:tc rowSpan="2">
                  <a:txBody>
                    <a:bodyPr/>
                    <a:lstStyle/>
                    <a:p>
                      <a:r>
                        <a:rPr lang="sl-SI" sz="1200" b="0" i="0" u="none" strike="noStrike" cap="none" dirty="0" smtClean="0">
                          <a:solidFill>
                            <a:schemeClr val="tx1"/>
                          </a:solidFill>
                          <a:latin typeface="+mj-lt"/>
                          <a:ea typeface="Arial"/>
                          <a:cs typeface="Arial"/>
                          <a:sym typeface="Arial"/>
                        </a:rPr>
                        <a:t>DOP Brankovič</a:t>
                      </a:r>
                      <a:endParaRPr lang="sl-SI" sz="1200" b="0" i="0" u="none" strike="noStrike" cap="none" dirty="0">
                        <a:solidFill>
                          <a:schemeClr val="tx1"/>
                        </a:solidFill>
                        <a:latin typeface="+mj-lt"/>
                        <a:ea typeface="Arial"/>
                        <a:cs typeface="Arial"/>
                        <a:sym typeface="Arial"/>
                      </a:endParaRPr>
                    </a:p>
                  </a:txBody>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DOP Brankovič</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DOP </a:t>
                      </a:r>
                      <a:r>
                        <a:rPr lang="sl-SI" sz="1200" b="0" i="0" u="none" strike="noStrike" cap="none" dirty="0" smtClean="0">
                          <a:solidFill>
                            <a:schemeClr val="tx1"/>
                          </a:solidFill>
                          <a:latin typeface="Arial"/>
                          <a:ea typeface="Arial"/>
                          <a:cs typeface="Arial"/>
                          <a:sym typeface="Arial"/>
                        </a:rPr>
                        <a:t>Penko</a:t>
                      </a:r>
                      <a:r>
                        <a:rPr lang="sl-SI" sz="1200" b="0" i="0" u="none" strike="noStrike" cap="none" baseline="0" dirty="0" smtClean="0">
                          <a:solidFill>
                            <a:schemeClr val="tx1"/>
                          </a:solidFill>
                          <a:latin typeface="Arial"/>
                          <a:ea typeface="Arial"/>
                          <a:cs typeface="Arial"/>
                          <a:sym typeface="Arial"/>
                        </a:rPr>
                        <a:t> </a:t>
                      </a:r>
                      <a:endParaRPr lang="sl-SI" sz="1200" b="0" i="0" u="none" strike="noStrike" cap="none" dirty="0" smtClean="0">
                        <a:solidFill>
                          <a:schemeClr val="tx1"/>
                        </a:solidFill>
                        <a:latin typeface="Arial"/>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DOP Penko</a:t>
                      </a:r>
                      <a:r>
                        <a:rPr lang="sl-SI" sz="1200" b="0" i="0" u="none" strike="noStrike" cap="none" baseline="0" dirty="0" smtClean="0">
                          <a:solidFill>
                            <a:schemeClr val="tx1"/>
                          </a:solidFill>
                          <a:latin typeface="+mj-lt"/>
                          <a:ea typeface="Arial"/>
                          <a:cs typeface="Arial"/>
                          <a:sym typeface="Arial"/>
                        </a:rPr>
                        <a:t> </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57276490"/>
                  </a:ext>
                </a:extLst>
              </a:tr>
              <a:tr h="185420">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DOD </a:t>
                      </a:r>
                      <a:r>
                        <a:rPr lang="sl-SI" sz="1200" b="0" i="0" u="none" strike="noStrike" cap="none" dirty="0" smtClean="0">
                          <a:solidFill>
                            <a:schemeClr val="tx1"/>
                          </a:solidFill>
                          <a:latin typeface="Arial"/>
                          <a:ea typeface="Arial"/>
                          <a:cs typeface="Arial"/>
                          <a:sym typeface="Arial"/>
                        </a:rPr>
                        <a:t>Penko</a:t>
                      </a:r>
                      <a:r>
                        <a:rPr lang="sl-SI" sz="1200" b="0" i="0" u="none" strike="noStrike" cap="none" baseline="0" dirty="0" smtClean="0">
                          <a:solidFill>
                            <a:schemeClr val="tx1"/>
                          </a:solidFill>
                          <a:latin typeface="Arial"/>
                          <a:ea typeface="Arial"/>
                          <a:cs typeface="Arial"/>
                          <a:sym typeface="Arial"/>
                        </a:rPr>
                        <a:t> </a:t>
                      </a:r>
                      <a:endParaRPr lang="sl-SI" sz="1200" b="0" i="0" u="none" strike="noStrike" cap="none" dirty="0" smtClean="0">
                        <a:solidFill>
                          <a:schemeClr val="tx1"/>
                        </a:solidFill>
                        <a:latin typeface="Arial"/>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DOD</a:t>
                      </a:r>
                      <a:r>
                        <a:rPr lang="sl-SI" sz="1200" b="0" i="0" u="none" strike="noStrike" cap="none" baseline="0" dirty="0" smtClean="0">
                          <a:solidFill>
                            <a:schemeClr val="tx1"/>
                          </a:solidFill>
                          <a:latin typeface="+mj-lt"/>
                          <a:ea typeface="Arial"/>
                          <a:cs typeface="Arial"/>
                          <a:sym typeface="Arial"/>
                        </a:rPr>
                        <a:t> Penko </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675040970"/>
                  </a:ext>
                </a:extLst>
              </a:tr>
              <a:tr h="185420">
                <a:tc rowSpan="2">
                  <a:txBody>
                    <a:bodyPr/>
                    <a:lstStyle/>
                    <a:p>
                      <a:r>
                        <a:rPr lang="sl-SI" sz="1200" b="0" i="0" u="none" strike="noStrike" cap="none" dirty="0" smtClean="0">
                          <a:solidFill>
                            <a:schemeClr val="tx1"/>
                          </a:solidFill>
                          <a:latin typeface="+mj-lt"/>
                          <a:ea typeface="Arial"/>
                          <a:cs typeface="Arial"/>
                          <a:sym typeface="Arial"/>
                        </a:rPr>
                        <a:t>MAT</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DOP Valenčič </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DOP</a:t>
                      </a:r>
                      <a:r>
                        <a:rPr lang="sl-SI" sz="1200" b="0" i="0" u="none" strike="noStrike" cap="none" baseline="0" dirty="0" smtClean="0">
                          <a:solidFill>
                            <a:schemeClr val="tx1"/>
                          </a:solidFill>
                          <a:latin typeface="+mj-lt"/>
                          <a:ea typeface="Arial"/>
                          <a:cs typeface="Arial"/>
                          <a:sym typeface="Arial"/>
                        </a:rPr>
                        <a:t> </a:t>
                      </a:r>
                      <a:r>
                        <a:rPr lang="sl-SI" sz="1200" b="0" i="0" u="none" strike="noStrike" cap="none" dirty="0" smtClean="0">
                          <a:solidFill>
                            <a:schemeClr val="tx1"/>
                          </a:solidFill>
                          <a:latin typeface="Arial"/>
                          <a:ea typeface="Arial"/>
                          <a:cs typeface="Arial"/>
                          <a:sym typeface="Arial"/>
                        </a:rPr>
                        <a:t>Valenčič</a:t>
                      </a:r>
                    </a:p>
                  </a:txBody>
                  <a:tcPr/>
                </a:tc>
                <a:tc>
                  <a:txBody>
                    <a:bodyPr/>
                    <a:lstStyle/>
                    <a:p>
                      <a:r>
                        <a:rPr lang="sl-SI" sz="1200" b="0" i="0" u="none" strike="noStrike" cap="none" dirty="0" smtClean="0">
                          <a:solidFill>
                            <a:schemeClr val="tx1"/>
                          </a:solidFill>
                          <a:latin typeface="+mj-lt"/>
                          <a:ea typeface="Arial"/>
                          <a:cs typeface="Arial"/>
                          <a:sym typeface="Arial"/>
                        </a:rPr>
                        <a:t>DOP Valenčič </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DOP Modic </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4260490770"/>
                  </a:ext>
                </a:extLst>
              </a:tr>
              <a:tr h="185420">
                <a:tc vMerge="1">
                  <a:txBody>
                    <a:bodyPr/>
                    <a:lstStyle/>
                    <a:p>
                      <a:endParaRPr lang="sl-SI"/>
                    </a:p>
                  </a:txBody>
                  <a:tcPr/>
                </a:tc>
                <a:tc>
                  <a:txBody>
                    <a:bodyPr/>
                    <a:lstStyle/>
                    <a:p>
                      <a:r>
                        <a:rPr lang="sl-SI" sz="1200" b="0" i="0" u="none" strike="noStrike" cap="none" dirty="0" smtClean="0">
                          <a:solidFill>
                            <a:schemeClr val="tx1"/>
                          </a:solidFill>
                          <a:latin typeface="+mj-lt"/>
                          <a:ea typeface="Arial"/>
                          <a:cs typeface="Arial"/>
                          <a:sym typeface="Arial"/>
                        </a:rPr>
                        <a:t>DOD Modic</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DOD </a:t>
                      </a:r>
                      <a:r>
                        <a:rPr lang="sl-SI" sz="1200" b="0" i="0" u="none" strike="noStrike" cap="none" dirty="0" smtClean="0">
                          <a:solidFill>
                            <a:schemeClr val="tx1"/>
                          </a:solidFill>
                          <a:latin typeface="Arial"/>
                          <a:ea typeface="Arial"/>
                          <a:cs typeface="Arial"/>
                          <a:sym typeface="Arial"/>
                        </a:rPr>
                        <a:t>Valenčič</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DOD Modic</a:t>
                      </a:r>
                      <a:r>
                        <a:rPr lang="sl-SI" sz="1200" b="0" i="0" u="none" strike="noStrike" cap="none" baseline="0" dirty="0" smtClean="0">
                          <a:solidFill>
                            <a:schemeClr val="tx1"/>
                          </a:solidFill>
                          <a:latin typeface="+mj-lt"/>
                          <a:ea typeface="Arial"/>
                          <a:cs typeface="Arial"/>
                          <a:sym typeface="Arial"/>
                        </a:rPr>
                        <a:t> </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DOD Delak </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48557675"/>
                  </a:ext>
                </a:extLst>
              </a:tr>
              <a:tr h="185420">
                <a:tc rowSpan="2">
                  <a:txBody>
                    <a:bodyPr/>
                    <a:lstStyle/>
                    <a:p>
                      <a:r>
                        <a:rPr lang="sl-SI" sz="1200" b="0" i="0" u="none" strike="noStrike" cap="none" dirty="0" smtClean="0">
                          <a:solidFill>
                            <a:schemeClr val="tx1"/>
                          </a:solidFill>
                          <a:latin typeface="+mj-lt"/>
                          <a:ea typeface="Arial"/>
                          <a:cs typeface="Arial"/>
                          <a:sym typeface="Arial"/>
                        </a:rPr>
                        <a:t>TJA</a:t>
                      </a:r>
                      <a:endParaRPr lang="sl-SI" sz="1200" b="0" i="0" u="none" strike="noStrike" cap="none" dirty="0">
                        <a:solidFill>
                          <a:schemeClr val="tx1"/>
                        </a:solidFill>
                        <a:latin typeface="+mj-lt"/>
                        <a:ea typeface="Arial"/>
                        <a:cs typeface="Arial"/>
                        <a:sym typeface="Arial"/>
                      </a:endParaRPr>
                    </a:p>
                  </a:txBody>
                  <a:tcPr/>
                </a:tc>
                <a:tc rowSpan="2">
                  <a:txBody>
                    <a:bodyPr/>
                    <a:lstStyle/>
                    <a:p>
                      <a:r>
                        <a:rPr lang="sl-SI" sz="1200" b="0" i="0" u="none" strike="noStrike" cap="none" dirty="0" smtClean="0">
                          <a:solidFill>
                            <a:schemeClr val="tx1"/>
                          </a:solidFill>
                          <a:latin typeface="+mj-lt"/>
                          <a:ea typeface="Arial"/>
                          <a:cs typeface="Arial"/>
                          <a:sym typeface="Arial"/>
                        </a:rPr>
                        <a:t>DOP </a:t>
                      </a:r>
                      <a:r>
                        <a:rPr lang="sl-SI" sz="1200" b="0" i="0" u="none" strike="noStrike" cap="none" dirty="0" err="1" smtClean="0">
                          <a:solidFill>
                            <a:schemeClr val="tx1"/>
                          </a:solidFill>
                          <a:latin typeface="+mj-lt"/>
                          <a:ea typeface="Arial"/>
                          <a:cs typeface="Arial"/>
                          <a:sym typeface="Arial"/>
                        </a:rPr>
                        <a:t>Ercigoj</a:t>
                      </a:r>
                      <a:endParaRPr lang="sl-SI" sz="1200" b="0" i="0" u="none" strike="noStrike" cap="none" dirty="0">
                        <a:solidFill>
                          <a:schemeClr val="tx1"/>
                        </a:solidFill>
                        <a:latin typeface="+mj-lt"/>
                        <a:ea typeface="Arial"/>
                        <a:cs typeface="Arial"/>
                        <a:sym typeface="Arial"/>
                      </a:endParaRPr>
                    </a:p>
                  </a:txBody>
                  <a:tcPr/>
                </a:tc>
                <a:tc rowSpan="2">
                  <a:txBody>
                    <a:bodyPr/>
                    <a:lstStyle/>
                    <a:p>
                      <a:r>
                        <a:rPr lang="sl-SI" sz="1200" b="0" i="0" u="none" strike="noStrike" cap="none" dirty="0" smtClean="0">
                          <a:solidFill>
                            <a:schemeClr val="tx1"/>
                          </a:solidFill>
                          <a:latin typeface="+mj-lt"/>
                          <a:ea typeface="Arial"/>
                          <a:cs typeface="Arial"/>
                          <a:sym typeface="Arial"/>
                        </a:rPr>
                        <a:t>DOP </a:t>
                      </a:r>
                      <a:r>
                        <a:rPr lang="sl-SI" sz="1200" b="0" i="0" u="none" strike="noStrike" cap="none" dirty="0" err="1" smtClean="0">
                          <a:solidFill>
                            <a:schemeClr val="tx1"/>
                          </a:solidFill>
                          <a:latin typeface="Arial"/>
                          <a:ea typeface="Arial"/>
                          <a:cs typeface="Arial"/>
                          <a:sym typeface="Arial"/>
                        </a:rPr>
                        <a:t>Ercigoj</a:t>
                      </a:r>
                      <a:endParaRPr lang="sl-SI" sz="1200" b="0" i="0" u="none" strike="noStrike" cap="none" dirty="0">
                        <a:solidFill>
                          <a:schemeClr val="tx1"/>
                        </a:solidFill>
                        <a:latin typeface="+mj-lt"/>
                        <a:ea typeface="Arial"/>
                        <a:cs typeface="Arial"/>
                        <a:sym typeface="Arial"/>
                      </a:endParaRPr>
                    </a:p>
                  </a:txBody>
                  <a:tcPr/>
                </a:tc>
                <a:tc rowSpan="2">
                  <a:txBody>
                    <a:bodyPr/>
                    <a:lstStyle/>
                    <a:p>
                      <a:r>
                        <a:rPr lang="sl-SI" sz="1200" b="0" i="0" u="none" strike="noStrike" cap="none" dirty="0" smtClean="0">
                          <a:solidFill>
                            <a:schemeClr val="tx1"/>
                          </a:solidFill>
                          <a:latin typeface="+mj-lt"/>
                          <a:ea typeface="Arial"/>
                          <a:cs typeface="Arial"/>
                          <a:sym typeface="Arial"/>
                        </a:rPr>
                        <a:t>DOP </a:t>
                      </a:r>
                      <a:r>
                        <a:rPr lang="sl-SI" sz="1200" b="0" i="0" u="none" strike="noStrike" cap="none" dirty="0" err="1" smtClean="0">
                          <a:solidFill>
                            <a:schemeClr val="tx1"/>
                          </a:solidFill>
                          <a:latin typeface="Arial"/>
                          <a:ea typeface="Arial"/>
                          <a:cs typeface="Arial"/>
                          <a:sym typeface="Arial"/>
                        </a:rPr>
                        <a:t>Ercigoj</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DOP </a:t>
                      </a:r>
                      <a:r>
                        <a:rPr lang="sl-SI" sz="1200" b="0" i="0" u="none" strike="noStrike" cap="none" dirty="0" smtClean="0">
                          <a:solidFill>
                            <a:schemeClr val="tx1"/>
                          </a:solidFill>
                          <a:latin typeface="Arial"/>
                          <a:ea typeface="Arial"/>
                          <a:cs typeface="Arial"/>
                          <a:sym typeface="Arial"/>
                        </a:rPr>
                        <a:t>Vidmar </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000658485"/>
                  </a:ext>
                </a:extLst>
              </a:tr>
              <a:tr h="185420">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r>
                        <a:rPr lang="sl-SI" sz="1200" b="0" i="0" u="none" strike="noStrike" cap="none" dirty="0" smtClean="0">
                          <a:solidFill>
                            <a:schemeClr val="tx1"/>
                          </a:solidFill>
                          <a:latin typeface="+mj-lt"/>
                          <a:ea typeface="Arial"/>
                          <a:cs typeface="Arial"/>
                          <a:sym typeface="Arial"/>
                        </a:rPr>
                        <a:t>DOD Vidmar </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2831377488"/>
                  </a:ext>
                </a:extLst>
              </a:tr>
              <a:tr h="185420">
                <a:tc rowSpan="2">
                  <a:txBody>
                    <a:bodyPr/>
                    <a:lstStyle/>
                    <a:p>
                      <a:r>
                        <a:rPr lang="sl-SI" sz="1200" b="0" i="0" u="none" strike="noStrike" cap="none" dirty="0" smtClean="0">
                          <a:solidFill>
                            <a:schemeClr val="tx1"/>
                          </a:solidFill>
                          <a:latin typeface="+mj-lt"/>
                          <a:ea typeface="Arial"/>
                          <a:cs typeface="Arial"/>
                          <a:sym typeface="Arial"/>
                        </a:rPr>
                        <a:t>KEM</a:t>
                      </a:r>
                      <a:endParaRPr lang="sl-SI" sz="1200" b="0" i="0" u="none" strike="noStrike" cap="none" dirty="0">
                        <a:solidFill>
                          <a:schemeClr val="tx1"/>
                        </a:solidFill>
                        <a:latin typeface="+mj-lt"/>
                        <a:ea typeface="Arial"/>
                        <a:cs typeface="Arial"/>
                        <a:sym typeface="Arial"/>
                      </a:endParaRPr>
                    </a:p>
                  </a:txBody>
                  <a:tcPr/>
                </a:tc>
                <a:tc rowSpan="2">
                  <a:txBody>
                    <a:bodyPr/>
                    <a:lstStyle/>
                    <a:p>
                      <a:endParaRPr lang="sl-SI" sz="1200" b="0" i="0" u="none" strike="noStrike" cap="none" dirty="0">
                        <a:solidFill>
                          <a:schemeClr val="bg1">
                            <a:lumMod val="75000"/>
                          </a:schemeClr>
                        </a:solidFill>
                        <a:latin typeface="+mj-lt"/>
                        <a:ea typeface="Arial"/>
                        <a:cs typeface="Arial"/>
                        <a:sym typeface="Arial"/>
                      </a:endParaRPr>
                    </a:p>
                  </a:txBody>
                  <a:tcPr>
                    <a:solidFill>
                      <a:schemeClr val="bg1">
                        <a:lumMod val="75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r>
                        <a:rPr lang="sl-SI" sz="1200" b="0" i="0" u="none" strike="noStrike" cap="none" dirty="0" smtClean="0">
                          <a:solidFill>
                            <a:schemeClr val="tx1"/>
                          </a:solidFill>
                          <a:latin typeface="+mj-lt"/>
                          <a:ea typeface="Arial"/>
                          <a:cs typeface="Arial"/>
                          <a:sym typeface="Arial"/>
                        </a:rPr>
                        <a:t>DOP </a:t>
                      </a:r>
                      <a:r>
                        <a:rPr lang="sl-SI" sz="1200" b="0" i="0" u="none" strike="noStrike" cap="none" dirty="0" err="1" smtClean="0">
                          <a:solidFill>
                            <a:schemeClr val="tx1"/>
                          </a:solidFill>
                          <a:latin typeface="+mj-lt"/>
                          <a:ea typeface="Arial"/>
                          <a:cs typeface="Arial"/>
                          <a:sym typeface="Arial"/>
                        </a:rPr>
                        <a:t>Premrov</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DOP </a:t>
                      </a:r>
                      <a:r>
                        <a:rPr lang="sl-SI" sz="1200" b="0" i="0" u="none" strike="noStrike" cap="none" dirty="0" err="1" smtClean="0">
                          <a:solidFill>
                            <a:schemeClr val="tx1"/>
                          </a:solidFill>
                          <a:latin typeface="Arial"/>
                          <a:ea typeface="Arial"/>
                          <a:cs typeface="Arial"/>
                          <a:sym typeface="Arial"/>
                        </a:rPr>
                        <a:t>Premrov</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038560492"/>
                  </a:ext>
                </a:extLst>
              </a:tr>
              <a:tr h="185420">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DOD </a:t>
                      </a:r>
                      <a:r>
                        <a:rPr lang="sl-SI" sz="1200" b="0" i="0" u="none" strike="noStrike" cap="none" dirty="0" err="1" smtClean="0">
                          <a:solidFill>
                            <a:schemeClr val="tx1"/>
                          </a:solidFill>
                          <a:latin typeface="Arial"/>
                          <a:ea typeface="Arial"/>
                          <a:cs typeface="Arial"/>
                          <a:sym typeface="Arial"/>
                        </a:rPr>
                        <a:t>Premrov</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DOD </a:t>
                      </a:r>
                      <a:r>
                        <a:rPr lang="sl-SI" sz="1200" b="0" i="0" u="none" strike="noStrike" cap="none" dirty="0" err="1" smtClean="0">
                          <a:solidFill>
                            <a:schemeClr val="tx1"/>
                          </a:solidFill>
                          <a:latin typeface="Arial"/>
                          <a:ea typeface="Arial"/>
                          <a:cs typeface="Arial"/>
                          <a:sym typeface="Arial"/>
                        </a:rPr>
                        <a:t>Premrov</a:t>
                      </a:r>
                      <a:endParaRPr lang="sl-SI" sz="1200" b="0" i="0" u="none" strike="noStrike" cap="none" dirty="0" smtClean="0">
                        <a:solidFill>
                          <a:schemeClr val="tx1"/>
                        </a:solidFill>
                        <a:latin typeface="Arial"/>
                        <a:ea typeface="Arial"/>
                        <a:cs typeface="Arial"/>
                        <a:sym typeface="Arial"/>
                      </a:endParaRPr>
                    </a:p>
                  </a:txBody>
                  <a:tcPr/>
                </a:tc>
                <a:extLst>
                  <a:ext uri="{0D108BD9-81ED-4DB2-BD59-A6C34878D82A}">
                    <a16:rowId xmlns:a16="http://schemas.microsoft.com/office/drawing/2014/main" val="163533358"/>
                  </a:ext>
                </a:extLst>
              </a:tr>
              <a:tr h="185420">
                <a:tc rowSpan="2">
                  <a:txBody>
                    <a:bodyPr/>
                    <a:lstStyle/>
                    <a:p>
                      <a:r>
                        <a:rPr lang="sl-SI" sz="1200" b="0" i="0" u="none" strike="noStrike" cap="none" dirty="0" smtClean="0">
                          <a:solidFill>
                            <a:schemeClr val="tx1"/>
                          </a:solidFill>
                          <a:latin typeface="+mj-lt"/>
                          <a:ea typeface="Arial"/>
                          <a:cs typeface="Arial"/>
                          <a:sym typeface="Arial"/>
                        </a:rPr>
                        <a:t>FIZ</a:t>
                      </a:r>
                      <a:endParaRPr lang="sl-SI" sz="1200" b="0" i="0" u="none" strike="noStrike" cap="none" dirty="0">
                        <a:solidFill>
                          <a:schemeClr val="tx1"/>
                        </a:solidFill>
                        <a:latin typeface="+mj-lt"/>
                        <a:ea typeface="Arial"/>
                        <a:cs typeface="Arial"/>
                        <a:sym typeface="Arial"/>
                      </a:endParaRPr>
                    </a:p>
                  </a:txBody>
                  <a:tcPr/>
                </a:tc>
                <a:tc rowSpan="2">
                  <a:txBody>
                    <a:bodyPr/>
                    <a:lstStyle/>
                    <a:p>
                      <a:endParaRPr lang="sl-SI" sz="1200" b="0" i="0" u="none" strike="noStrike" cap="none" dirty="0">
                        <a:solidFill>
                          <a:schemeClr val="bg1">
                            <a:lumMod val="75000"/>
                          </a:schemeClr>
                        </a:solidFill>
                        <a:latin typeface="+mj-lt"/>
                        <a:ea typeface="Arial"/>
                        <a:cs typeface="Arial"/>
                        <a:sym typeface="Arial"/>
                      </a:endParaRPr>
                    </a:p>
                  </a:txBody>
                  <a:tcPr>
                    <a:solidFill>
                      <a:schemeClr val="bg1">
                        <a:lumMod val="75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sl-SI" sz="1200" b="0" i="0" u="none" strike="noStrike" cap="none" dirty="0">
                        <a:solidFill>
                          <a:schemeClr val="tx1"/>
                        </a:solidFill>
                        <a:latin typeface="+mj-lt"/>
                        <a:ea typeface="Arial"/>
                        <a:cs typeface="Arial"/>
                        <a:sym typeface="Arial"/>
                      </a:endParaRPr>
                    </a:p>
                  </a:txBody>
                  <a:tcPr>
                    <a:solidFill>
                      <a:schemeClr val="bg1">
                        <a:lumMod val="75000"/>
                      </a:schemeClr>
                    </a:solidFill>
                  </a:tcPr>
                </a:tc>
                <a:tc>
                  <a:txBody>
                    <a:bodyPr/>
                    <a:lstStyle/>
                    <a:p>
                      <a:r>
                        <a:rPr lang="sl-SI" sz="1200" b="0" i="0" u="none" strike="noStrike" cap="none" dirty="0" smtClean="0">
                          <a:solidFill>
                            <a:schemeClr val="tx1"/>
                          </a:solidFill>
                          <a:latin typeface="+mj-lt"/>
                          <a:ea typeface="Arial"/>
                          <a:cs typeface="Arial"/>
                          <a:sym typeface="Arial"/>
                        </a:rPr>
                        <a:t>DOP </a:t>
                      </a:r>
                      <a:r>
                        <a:rPr lang="sl-SI" sz="1200" b="0" i="0" u="none" strike="noStrike" cap="none" dirty="0" smtClean="0">
                          <a:solidFill>
                            <a:schemeClr val="tx1"/>
                          </a:solidFill>
                          <a:latin typeface="+mj-lt"/>
                          <a:ea typeface="Arial"/>
                          <a:cs typeface="Arial"/>
                          <a:sym typeface="Arial"/>
                        </a:rPr>
                        <a:t>Simonović</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DOP </a:t>
                      </a:r>
                      <a:r>
                        <a:rPr lang="sl-SI" sz="1200" b="0" i="0" u="none" strike="noStrike" cap="none" dirty="0" smtClean="0">
                          <a:solidFill>
                            <a:schemeClr val="tx1"/>
                          </a:solidFill>
                          <a:latin typeface="Arial"/>
                          <a:ea typeface="Arial"/>
                          <a:cs typeface="Arial"/>
                          <a:sym typeface="Arial"/>
                        </a:rPr>
                        <a:t>Simonović</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450003734"/>
                  </a:ext>
                </a:extLst>
              </a:tr>
              <a:tr h="185420">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r>
                        <a:rPr lang="sl-SI" sz="1200" b="0" i="0" u="none" strike="noStrike" cap="none" dirty="0" smtClean="0">
                          <a:solidFill>
                            <a:schemeClr val="tx1"/>
                          </a:solidFill>
                          <a:latin typeface="+mj-lt"/>
                          <a:ea typeface="Arial"/>
                          <a:cs typeface="Arial"/>
                          <a:sym typeface="Arial"/>
                        </a:rPr>
                        <a:t>DOD </a:t>
                      </a:r>
                      <a:r>
                        <a:rPr lang="sl-SI" sz="1200" b="0" i="0" u="none" strike="noStrike" cap="none" dirty="0" smtClean="0">
                          <a:solidFill>
                            <a:schemeClr val="tx1"/>
                          </a:solidFill>
                          <a:latin typeface="Arial"/>
                          <a:ea typeface="Arial"/>
                          <a:cs typeface="Arial"/>
                          <a:sym typeface="Arial"/>
                        </a:rPr>
                        <a:t>Simonović</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DOD </a:t>
                      </a:r>
                      <a:r>
                        <a:rPr lang="sl-SI" sz="1200" b="0" i="0" u="none" strike="noStrike" cap="none" dirty="0" smtClean="0">
                          <a:solidFill>
                            <a:schemeClr val="tx1"/>
                          </a:solidFill>
                          <a:latin typeface="Arial"/>
                          <a:ea typeface="Arial"/>
                          <a:cs typeface="Arial"/>
                          <a:sym typeface="Arial"/>
                        </a:rPr>
                        <a:t>Simonović</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861532667"/>
                  </a:ext>
                </a:extLst>
              </a:tr>
            </a:tbl>
          </a:graphicData>
        </a:graphic>
      </p:graphicFrame>
    </p:spTree>
    <p:extLst>
      <p:ext uri="{BB962C8B-B14F-4D97-AF65-F5344CB8AC3E}">
        <p14:creationId xmlns:p14="http://schemas.microsoft.com/office/powerpoint/2010/main" val="1171182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2"/>
          <p:cNvSpPr txBox="1">
            <a:spLocks/>
          </p:cNvSpPr>
          <p:nvPr/>
        </p:nvSpPr>
        <p:spPr>
          <a:xfrm>
            <a:off x="318657" y="21498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Dopolnilni in dodatni pouk </a:t>
            </a:r>
            <a:endParaRPr lang="sl-SI" sz="1800" dirty="0">
              <a:solidFill>
                <a:schemeClr val="tx1"/>
              </a:solidFill>
              <a:latin typeface="+mj-lt"/>
            </a:endParaRPr>
          </a:p>
        </p:txBody>
      </p:sp>
      <p:sp>
        <p:nvSpPr>
          <p:cNvPr id="4" name="Pravokotnik 3"/>
          <p:cNvSpPr/>
          <p:nvPr/>
        </p:nvSpPr>
        <p:spPr>
          <a:xfrm>
            <a:off x="225623" y="769785"/>
            <a:ext cx="8651677" cy="2718501"/>
          </a:xfrm>
          <a:prstGeom prst="rect">
            <a:avLst/>
          </a:prstGeom>
        </p:spPr>
        <p:txBody>
          <a:bodyPr wrap="square">
            <a:spAutoFit/>
          </a:bodyPr>
          <a:lstStyle/>
          <a:p>
            <a:pPr algn="just"/>
            <a:endParaRPr lang="sl-SI" dirty="0" smtClean="0"/>
          </a:p>
          <a:p>
            <a:pPr algn="just">
              <a:lnSpc>
                <a:spcPts val="1900"/>
              </a:lnSpc>
            </a:pPr>
            <a:r>
              <a:rPr lang="sl-SI" sz="1200" dirty="0" smtClean="0">
                <a:solidFill>
                  <a:schemeClr val="tx1"/>
                </a:solidFill>
              </a:rPr>
              <a:t>Pri </a:t>
            </a:r>
            <a:r>
              <a:rPr lang="sl-SI" sz="1200" b="1" dirty="0">
                <a:solidFill>
                  <a:schemeClr val="tx1"/>
                </a:solidFill>
              </a:rPr>
              <a:t>dodatnem pouku </a:t>
            </a:r>
            <a:r>
              <a:rPr lang="sl-SI" sz="1200" dirty="0">
                <a:solidFill>
                  <a:schemeClr val="tx1"/>
                </a:solidFill>
              </a:rPr>
              <a:t>se učenci seznanijo z izbrano snovjo na zahtevnejši in bolj poglobljeni ravni. Metode, ki se pri tem uporabljajo in razvijajo, so metode samostojnega učenja, problemski pristop, projektne naloge in priprave na razna tekmovanja.</a:t>
            </a:r>
          </a:p>
          <a:p>
            <a:pPr algn="just">
              <a:lnSpc>
                <a:spcPts val="1900"/>
              </a:lnSpc>
            </a:pPr>
            <a:endParaRPr lang="sl-SI" sz="1200" dirty="0" smtClean="0">
              <a:solidFill>
                <a:schemeClr val="tx1"/>
              </a:solidFill>
            </a:endParaRPr>
          </a:p>
          <a:p>
            <a:pPr algn="just">
              <a:lnSpc>
                <a:spcPts val="1900"/>
              </a:lnSpc>
            </a:pPr>
            <a:r>
              <a:rPr lang="sl-SI" sz="1200" dirty="0" smtClean="0">
                <a:solidFill>
                  <a:schemeClr val="tx1"/>
                </a:solidFill>
              </a:rPr>
              <a:t>Učenci</a:t>
            </a:r>
            <a:r>
              <a:rPr lang="sl-SI" sz="1200" dirty="0">
                <a:solidFill>
                  <a:schemeClr val="tx1"/>
                </a:solidFill>
              </a:rPr>
              <a:t>, ki poleg rednega pouka potrebujejo še dopolnilno razlago snovi in pomoč učitelja, lahko obiskujejo </a:t>
            </a:r>
            <a:r>
              <a:rPr lang="sl-SI" sz="1200" b="1" dirty="0">
                <a:solidFill>
                  <a:schemeClr val="tx1"/>
                </a:solidFill>
              </a:rPr>
              <a:t>dopolnilni pouk in individualno oz. skupinsko učno pomoč</a:t>
            </a:r>
            <a:r>
              <a:rPr lang="sl-SI" sz="1200" dirty="0">
                <a:solidFill>
                  <a:schemeClr val="tx1"/>
                </a:solidFill>
              </a:rPr>
              <a:t>. Redno obiskovanje učne pomoči je pogoj, da učenec ure učne pomoči obdrži! V skladu z odločbami komisij za usmerjanje šola izvaja tudi ure dodatne strokovne pomoči za učence s posebnimi potrebami</a:t>
            </a:r>
            <a:r>
              <a:rPr lang="sl-SI" sz="1200" dirty="0" smtClean="0">
                <a:solidFill>
                  <a:schemeClr val="tx1"/>
                </a:solidFill>
              </a:rPr>
              <a:t>.</a:t>
            </a:r>
          </a:p>
          <a:p>
            <a:pPr algn="just">
              <a:lnSpc>
                <a:spcPts val="1900"/>
              </a:lnSpc>
            </a:pPr>
            <a:endParaRPr lang="sl-SI" sz="1200" dirty="0">
              <a:solidFill>
                <a:schemeClr val="tx1"/>
              </a:solidFill>
            </a:endParaRPr>
          </a:p>
          <a:p>
            <a:pPr algn="just">
              <a:lnSpc>
                <a:spcPts val="1900"/>
              </a:lnSpc>
            </a:pPr>
            <a:r>
              <a:rPr lang="sl-SI" sz="1200" dirty="0">
                <a:solidFill>
                  <a:schemeClr val="tx1"/>
                </a:solidFill>
              </a:rPr>
              <a:t>Do 5. razreda izvajajo dopolnilni in dodatni pouk razredničarke, na predmetni stopnji pa učitelji posameznih predmetov. </a:t>
            </a:r>
            <a:r>
              <a:rPr lang="sl-SI" sz="1200" b="1" dirty="0">
                <a:solidFill>
                  <a:schemeClr val="tx1"/>
                </a:solidFill>
              </a:rPr>
              <a:t>Učencem priporočamo redno obiskovanje vseh oblik učne pomoči!</a:t>
            </a:r>
            <a:endParaRPr lang="sl-SI" sz="1200" dirty="0">
              <a:solidFill>
                <a:schemeClr val="tx1"/>
              </a:solidFill>
            </a:endParaRPr>
          </a:p>
        </p:txBody>
      </p:sp>
    </p:spTree>
    <p:extLst>
      <p:ext uri="{BB962C8B-B14F-4D97-AF65-F5344CB8AC3E}">
        <p14:creationId xmlns:p14="http://schemas.microsoft.com/office/powerpoint/2010/main" val="392017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00;p19"/>
          <p:cNvSpPr txBox="1">
            <a:spLocks/>
          </p:cNvSpPr>
          <p:nvPr/>
        </p:nvSpPr>
        <p:spPr>
          <a:xfrm>
            <a:off x="0" y="0"/>
            <a:ext cx="9144000" cy="51435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spcAft>
                <a:spcPts val="1000"/>
              </a:spcAft>
            </a:pPr>
            <a:endParaRPr lang="sl-SI" dirty="0" smtClean="0">
              <a:solidFill>
                <a:schemeClr val="tx1"/>
              </a:solidFill>
              <a:latin typeface="+mj-lt"/>
            </a:endParaRPr>
          </a:p>
          <a:p>
            <a:pPr>
              <a:spcBef>
                <a:spcPts val="600"/>
              </a:spcBef>
              <a:spcAft>
                <a:spcPts val="1000"/>
              </a:spcAft>
            </a:pPr>
            <a:endParaRPr lang="sl-SI" dirty="0">
              <a:solidFill>
                <a:schemeClr val="tx1"/>
              </a:solidFill>
              <a:latin typeface="+mj-lt"/>
            </a:endParaRPr>
          </a:p>
          <a:p>
            <a:pPr>
              <a:spcBef>
                <a:spcPts val="600"/>
              </a:spcBef>
              <a:spcAft>
                <a:spcPts val="1000"/>
              </a:spcAft>
            </a:pPr>
            <a:endParaRPr lang="sl-SI" dirty="0" smtClean="0">
              <a:solidFill>
                <a:schemeClr val="tx1"/>
              </a:solidFill>
              <a:latin typeface="+mj-lt"/>
            </a:endParaRPr>
          </a:p>
          <a:p>
            <a:pPr>
              <a:spcBef>
                <a:spcPts val="600"/>
              </a:spcBef>
              <a:spcAft>
                <a:spcPts val="1000"/>
              </a:spcAft>
            </a:pPr>
            <a:endParaRPr lang="sl-SI" dirty="0">
              <a:solidFill>
                <a:schemeClr val="tx1"/>
              </a:solidFill>
              <a:latin typeface="+mj-lt"/>
            </a:endParaRPr>
          </a:p>
          <a:p>
            <a:pPr>
              <a:spcBef>
                <a:spcPts val="600"/>
              </a:spcBef>
              <a:spcAft>
                <a:spcPts val="1000"/>
              </a:spcAft>
            </a:pPr>
            <a:endParaRPr lang="sl-SI" dirty="0" smtClean="0">
              <a:solidFill>
                <a:schemeClr val="tx1"/>
              </a:solidFill>
              <a:latin typeface="+mj-lt"/>
            </a:endParaRPr>
          </a:p>
          <a:p>
            <a:pPr>
              <a:spcBef>
                <a:spcPts val="600"/>
              </a:spcBef>
              <a:spcAft>
                <a:spcPts val="1000"/>
              </a:spcAft>
            </a:pPr>
            <a:endParaRPr lang="sl-SI" dirty="0">
              <a:solidFill>
                <a:schemeClr val="tx1"/>
              </a:solidFill>
              <a:latin typeface="+mj-lt"/>
            </a:endParaRPr>
          </a:p>
          <a:p>
            <a:pPr>
              <a:spcBef>
                <a:spcPts val="600"/>
              </a:spcBef>
              <a:spcAft>
                <a:spcPts val="1000"/>
              </a:spcAft>
            </a:pPr>
            <a:endParaRPr lang="sl-SI" dirty="0" smtClean="0">
              <a:solidFill>
                <a:schemeClr val="tx1"/>
              </a:solidFill>
              <a:latin typeface="+mj-lt"/>
            </a:endParaRPr>
          </a:p>
          <a:p>
            <a:pPr>
              <a:spcBef>
                <a:spcPts val="600"/>
              </a:spcBef>
              <a:spcAft>
                <a:spcPts val="1000"/>
              </a:spcAft>
            </a:pPr>
            <a:endParaRPr lang="sl-SI" dirty="0" smtClean="0">
              <a:solidFill>
                <a:schemeClr val="tx1"/>
              </a:solidFill>
              <a:latin typeface="+mj-lt"/>
            </a:endParaRPr>
          </a:p>
          <a:p>
            <a:pPr>
              <a:spcBef>
                <a:spcPts val="600"/>
              </a:spcBef>
              <a:spcAft>
                <a:spcPts val="1000"/>
              </a:spcAft>
            </a:pPr>
            <a:endParaRPr lang="sl-SI" dirty="0">
              <a:solidFill>
                <a:schemeClr val="tx1"/>
              </a:solidFill>
              <a:latin typeface="+mj-lt"/>
            </a:endParaRPr>
          </a:p>
          <a:p>
            <a:pPr>
              <a:spcBef>
                <a:spcPts val="600"/>
              </a:spcBef>
              <a:spcAft>
                <a:spcPts val="1000"/>
              </a:spcAft>
            </a:pPr>
            <a:endParaRPr lang="sl-SI" dirty="0" smtClean="0">
              <a:solidFill>
                <a:schemeClr val="tx1"/>
              </a:solidFill>
              <a:latin typeface="+mj-lt"/>
            </a:endParaRPr>
          </a:p>
          <a:p>
            <a:pPr algn="ctr">
              <a:spcBef>
                <a:spcPts val="600"/>
              </a:spcBef>
              <a:spcAft>
                <a:spcPts val="1000"/>
              </a:spcAft>
            </a:pPr>
            <a:r>
              <a:rPr lang="sl-SI" sz="1800" b="1" dirty="0" smtClean="0">
                <a:solidFill>
                  <a:schemeClr val="tx1"/>
                </a:solidFill>
                <a:latin typeface="+mj-lt"/>
              </a:rPr>
              <a:t>Podružnična šola Hruševje, Hruševje 82 a, 6225 Hruševje  </a:t>
            </a:r>
          </a:p>
          <a:p>
            <a:pPr>
              <a:spcBef>
                <a:spcPts val="600"/>
              </a:spcBef>
              <a:spcAft>
                <a:spcPts val="1000"/>
              </a:spcAft>
            </a:pPr>
            <a:r>
              <a:rPr lang="sl-SI" sz="1200" dirty="0" smtClean="0">
                <a:solidFill>
                  <a:schemeClr val="tx1"/>
                </a:solidFill>
                <a:latin typeface="+mj-lt"/>
              </a:rPr>
              <a:t>   </a:t>
            </a:r>
            <a:r>
              <a:rPr lang="sl-SI" sz="1600" dirty="0" err="1" smtClean="0">
                <a:solidFill>
                  <a:schemeClr val="tx1"/>
                </a:solidFill>
                <a:latin typeface="+mj-lt"/>
              </a:rPr>
              <a:t>tel</a:t>
            </a:r>
            <a:r>
              <a:rPr lang="sl-SI" sz="1600" dirty="0" smtClean="0">
                <a:solidFill>
                  <a:schemeClr val="tx1"/>
                </a:solidFill>
                <a:latin typeface="+mj-lt"/>
              </a:rPr>
              <a:t>: 05 7561 619</a:t>
            </a:r>
          </a:p>
          <a:p>
            <a:pPr>
              <a:spcBef>
                <a:spcPts val="600"/>
              </a:spcBef>
              <a:spcAft>
                <a:spcPts val="1000"/>
              </a:spcAft>
            </a:pPr>
            <a:r>
              <a:rPr lang="sl-SI" sz="1600" dirty="0" smtClean="0">
                <a:solidFill>
                  <a:schemeClr val="tx1"/>
                </a:solidFill>
              </a:rPr>
              <a:t>  el</a:t>
            </a:r>
            <a:r>
              <a:rPr lang="sl-SI" sz="1600" dirty="0">
                <a:solidFill>
                  <a:schemeClr val="tx1"/>
                </a:solidFill>
              </a:rPr>
              <a:t>. naslov: </a:t>
            </a:r>
            <a:r>
              <a:rPr lang="sl-SI" sz="1600" dirty="0" smtClean="0">
                <a:solidFill>
                  <a:schemeClr val="tx1"/>
                </a:solidFill>
              </a:rPr>
              <a:t>sola.hrusevje@miroslav-vilhar.si</a:t>
            </a:r>
          </a:p>
          <a:p>
            <a:pPr>
              <a:spcBef>
                <a:spcPts val="600"/>
              </a:spcBef>
              <a:spcAft>
                <a:spcPts val="1000"/>
              </a:spcAft>
            </a:pPr>
            <a:r>
              <a:rPr lang="sl-SI" sz="1600" dirty="0" smtClean="0">
                <a:solidFill>
                  <a:schemeClr val="tx1"/>
                </a:solidFill>
              </a:rPr>
              <a:t>  vodja podružnične šole: Veronika Biščak</a:t>
            </a:r>
          </a:p>
          <a:p>
            <a:pPr algn="ctr">
              <a:spcBef>
                <a:spcPts val="600"/>
              </a:spcBef>
              <a:spcAft>
                <a:spcPts val="1000"/>
              </a:spcAft>
            </a:pPr>
            <a:endParaRPr lang="sl-SI" sz="1800" dirty="0" smtClean="0">
              <a:solidFill>
                <a:schemeClr val="tx1"/>
              </a:solidFill>
            </a:endParaRPr>
          </a:p>
          <a:p>
            <a:pPr algn="ctr">
              <a:spcBef>
                <a:spcPts val="600"/>
              </a:spcBef>
              <a:spcAft>
                <a:spcPts val="1000"/>
              </a:spcAft>
            </a:pPr>
            <a:r>
              <a:rPr lang="sl-SI" sz="1800" b="1" dirty="0" smtClean="0">
                <a:solidFill>
                  <a:schemeClr val="tx1"/>
                </a:solidFill>
              </a:rPr>
              <a:t>Podružnična šola s prilagojenim programom z nižjim izobrazbenim standardom in posebnim programom vzgoje in izobraževanja otrok in mladostnikov s posebnimi potrebami, </a:t>
            </a:r>
            <a:r>
              <a:rPr lang="sl-SI" sz="1800" b="1" dirty="0">
                <a:solidFill>
                  <a:schemeClr val="tx1"/>
                </a:solidFill>
              </a:rPr>
              <a:t>Trg padlih borcev 1 a, 6230 Postojna</a:t>
            </a:r>
          </a:p>
          <a:p>
            <a:pPr>
              <a:spcBef>
                <a:spcPts val="600"/>
              </a:spcBef>
              <a:spcAft>
                <a:spcPts val="1000"/>
              </a:spcAft>
            </a:pPr>
            <a:r>
              <a:rPr lang="sl-SI" sz="1200" dirty="0" smtClean="0">
                <a:solidFill>
                  <a:schemeClr val="tx1"/>
                </a:solidFill>
              </a:rPr>
              <a:t>  </a:t>
            </a:r>
            <a:r>
              <a:rPr lang="sl-SI" sz="1600" dirty="0" err="1">
                <a:solidFill>
                  <a:schemeClr val="tx1"/>
                </a:solidFill>
              </a:rPr>
              <a:t>tel</a:t>
            </a:r>
            <a:r>
              <a:rPr lang="sl-SI" sz="1600" dirty="0">
                <a:solidFill>
                  <a:schemeClr val="tx1"/>
                </a:solidFill>
              </a:rPr>
              <a:t>: 05 7000 910;     </a:t>
            </a:r>
            <a:r>
              <a:rPr lang="sl-SI" sz="1600" dirty="0" err="1">
                <a:solidFill>
                  <a:schemeClr val="tx1"/>
                </a:solidFill>
              </a:rPr>
              <a:t>fax</a:t>
            </a:r>
            <a:r>
              <a:rPr lang="sl-SI" sz="1600" dirty="0">
                <a:solidFill>
                  <a:schemeClr val="tx1"/>
                </a:solidFill>
              </a:rPr>
              <a:t>: 05 7561 619</a:t>
            </a:r>
          </a:p>
          <a:p>
            <a:pPr>
              <a:spcBef>
                <a:spcPts val="600"/>
              </a:spcBef>
              <a:spcAft>
                <a:spcPts val="1000"/>
              </a:spcAft>
            </a:pPr>
            <a:r>
              <a:rPr lang="sl-SI" sz="1600" dirty="0">
                <a:solidFill>
                  <a:schemeClr val="tx1"/>
                </a:solidFill>
              </a:rPr>
              <a:t>  el. naslov: tajnistvo.vilhar@miroslav-vilhar.si</a:t>
            </a:r>
          </a:p>
          <a:p>
            <a:pPr>
              <a:spcBef>
                <a:spcPts val="600"/>
              </a:spcBef>
              <a:spcAft>
                <a:spcPts val="1000"/>
              </a:spcAft>
            </a:pPr>
            <a:r>
              <a:rPr lang="sl-SI" sz="1600" dirty="0" smtClean="0">
                <a:solidFill>
                  <a:schemeClr val="tx1"/>
                </a:solidFill>
              </a:rPr>
              <a:t>  vodja </a:t>
            </a:r>
            <a:r>
              <a:rPr lang="sl-SI" sz="1600" dirty="0">
                <a:solidFill>
                  <a:schemeClr val="tx1"/>
                </a:solidFill>
              </a:rPr>
              <a:t>podružnične šole: </a:t>
            </a:r>
            <a:r>
              <a:rPr lang="sl-SI" sz="1600" dirty="0" smtClean="0">
                <a:solidFill>
                  <a:schemeClr val="tx1"/>
                </a:solidFill>
              </a:rPr>
              <a:t>Janja Vilar </a:t>
            </a:r>
          </a:p>
          <a:p>
            <a:pPr>
              <a:spcBef>
                <a:spcPts val="600"/>
              </a:spcBef>
              <a:spcAft>
                <a:spcPts val="1000"/>
              </a:spcAft>
            </a:pPr>
            <a:endParaRPr lang="sl-SI" sz="1600" dirty="0">
              <a:solidFill>
                <a:schemeClr val="tx1"/>
              </a:solidFill>
              <a:latin typeface="+mj-lt"/>
            </a:endParaRPr>
          </a:p>
          <a:p>
            <a:pPr>
              <a:spcBef>
                <a:spcPts val="600"/>
              </a:spcBef>
              <a:spcAft>
                <a:spcPts val="1000"/>
              </a:spcAft>
            </a:pPr>
            <a:endParaRPr lang="sl-SI" sz="1600" dirty="0" smtClean="0">
              <a:solidFill>
                <a:schemeClr val="tx1"/>
              </a:solidFill>
              <a:latin typeface="+mj-lt"/>
            </a:endParaRPr>
          </a:p>
          <a:p>
            <a:pPr>
              <a:spcBef>
                <a:spcPts val="600"/>
              </a:spcBef>
              <a:spcAft>
                <a:spcPts val="1000"/>
              </a:spcAft>
            </a:pPr>
            <a:endParaRPr lang="sl-SI" sz="1600" dirty="0">
              <a:solidFill>
                <a:schemeClr val="tx1"/>
              </a:solidFill>
              <a:latin typeface="+mj-lt"/>
            </a:endParaRPr>
          </a:p>
          <a:p>
            <a:pPr>
              <a:spcBef>
                <a:spcPts val="600"/>
              </a:spcBef>
              <a:spcAft>
                <a:spcPts val="1000"/>
              </a:spcAft>
            </a:pPr>
            <a:endParaRPr lang="sl-SI" sz="1600" dirty="0" smtClean="0">
              <a:solidFill>
                <a:schemeClr val="tx1"/>
              </a:solidFill>
              <a:latin typeface="+mj-lt"/>
            </a:endParaRPr>
          </a:p>
          <a:p>
            <a:pPr>
              <a:spcBef>
                <a:spcPts val="600"/>
              </a:spcBef>
              <a:spcAft>
                <a:spcPts val="1000"/>
              </a:spcAft>
            </a:pPr>
            <a:endParaRPr lang="sl-SI" sz="1600" dirty="0">
              <a:solidFill>
                <a:schemeClr val="tx1"/>
              </a:solidFill>
              <a:latin typeface="+mj-lt"/>
            </a:endParaRPr>
          </a:p>
          <a:p>
            <a:pPr>
              <a:spcBef>
                <a:spcPts val="600"/>
              </a:spcBef>
              <a:spcAft>
                <a:spcPts val="1000"/>
              </a:spcAft>
            </a:pPr>
            <a:endParaRPr lang="sl-SI" sz="1600" dirty="0" smtClean="0">
              <a:solidFill>
                <a:schemeClr val="tx1"/>
              </a:solidFill>
              <a:latin typeface="+mj-lt"/>
            </a:endParaRPr>
          </a:p>
          <a:p>
            <a:pPr>
              <a:spcBef>
                <a:spcPts val="600"/>
              </a:spcBef>
              <a:spcAft>
                <a:spcPts val="1000"/>
              </a:spcAft>
            </a:pPr>
            <a:endParaRPr lang="sl-SI" sz="1600" dirty="0">
              <a:solidFill>
                <a:schemeClr val="tx1"/>
              </a:solidFill>
              <a:latin typeface="+mj-lt"/>
            </a:endParaRPr>
          </a:p>
          <a:p>
            <a:pPr>
              <a:spcBef>
                <a:spcPts val="600"/>
              </a:spcBef>
              <a:spcAft>
                <a:spcPts val="1000"/>
              </a:spcAft>
            </a:pPr>
            <a:endParaRPr lang="sl-SI" sz="1600" dirty="0" smtClean="0">
              <a:solidFill>
                <a:schemeClr val="tx1"/>
              </a:solidFill>
              <a:latin typeface="+mj-lt"/>
            </a:endParaRPr>
          </a:p>
          <a:p>
            <a:pPr>
              <a:spcBef>
                <a:spcPts val="600"/>
              </a:spcBef>
              <a:spcAft>
                <a:spcPts val="1000"/>
              </a:spcAft>
            </a:pPr>
            <a:endParaRPr lang="sl-SI" sz="1600" dirty="0">
              <a:solidFill>
                <a:schemeClr val="tx1"/>
              </a:solidFill>
              <a:latin typeface="+mj-lt"/>
            </a:endParaRPr>
          </a:p>
          <a:p>
            <a:pPr>
              <a:spcBef>
                <a:spcPts val="600"/>
              </a:spcBef>
              <a:spcAft>
                <a:spcPts val="1000"/>
              </a:spcAft>
            </a:pPr>
            <a:endParaRPr lang="sl-SI" sz="1200" dirty="0" smtClean="0">
              <a:solidFill>
                <a:schemeClr val="tx1"/>
              </a:solidFill>
              <a:latin typeface="+mj-lt"/>
            </a:endParaRPr>
          </a:p>
        </p:txBody>
      </p:sp>
    </p:spTree>
    <p:extLst>
      <p:ext uri="{BB962C8B-B14F-4D97-AF65-F5344CB8AC3E}">
        <p14:creationId xmlns:p14="http://schemas.microsoft.com/office/powerpoint/2010/main" val="1937791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2"/>
          <p:cNvSpPr txBox="1">
            <a:spLocks/>
          </p:cNvSpPr>
          <p:nvPr/>
        </p:nvSpPr>
        <p:spPr>
          <a:xfrm>
            <a:off x="387237" y="263543"/>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Varstvo učencev </a:t>
            </a:r>
            <a:endParaRPr lang="sl-SI" sz="1800" dirty="0">
              <a:solidFill>
                <a:schemeClr val="tx1"/>
              </a:solidFill>
              <a:latin typeface="+mj-lt"/>
            </a:endParaRPr>
          </a:p>
        </p:txBody>
      </p:sp>
      <p:sp>
        <p:nvSpPr>
          <p:cNvPr id="4" name="Pravokotnik 3"/>
          <p:cNvSpPr/>
          <p:nvPr/>
        </p:nvSpPr>
        <p:spPr>
          <a:xfrm>
            <a:off x="318657" y="690999"/>
            <a:ext cx="8651677" cy="4452501"/>
          </a:xfrm>
          <a:prstGeom prst="rect">
            <a:avLst/>
          </a:prstGeom>
        </p:spPr>
        <p:txBody>
          <a:bodyPr wrap="square">
            <a:spAutoFit/>
          </a:bodyPr>
          <a:lstStyle/>
          <a:p>
            <a:pPr algn="just">
              <a:lnSpc>
                <a:spcPts val="2000"/>
              </a:lnSpc>
            </a:pPr>
            <a:endParaRPr lang="sl-SI" dirty="0" smtClean="0"/>
          </a:p>
          <a:p>
            <a:pPr algn="just">
              <a:lnSpc>
                <a:spcPts val="2000"/>
              </a:lnSpc>
            </a:pPr>
            <a:r>
              <a:rPr lang="sl-SI" sz="1200" dirty="0">
                <a:solidFill>
                  <a:schemeClr val="tx1"/>
                </a:solidFill>
              </a:rPr>
              <a:t>Za učence od 1. do vključno 3. razreda je organizirano </a:t>
            </a:r>
            <a:r>
              <a:rPr lang="sl-SI" sz="1200" b="1" dirty="0">
                <a:solidFill>
                  <a:schemeClr val="tx1"/>
                </a:solidFill>
              </a:rPr>
              <a:t>jutranje varstvo </a:t>
            </a:r>
            <a:r>
              <a:rPr lang="sl-SI" sz="1200" dirty="0">
                <a:solidFill>
                  <a:schemeClr val="tx1"/>
                </a:solidFill>
              </a:rPr>
              <a:t>v učilnicah prvega triletja od 6.00 do 8.15</a:t>
            </a:r>
            <a:r>
              <a:rPr lang="sl-SI" sz="1200" dirty="0" smtClean="0">
                <a:solidFill>
                  <a:schemeClr val="tx1"/>
                </a:solidFill>
              </a:rPr>
              <a:t>.</a:t>
            </a:r>
          </a:p>
          <a:p>
            <a:pPr algn="just">
              <a:lnSpc>
                <a:spcPts val="2000"/>
              </a:lnSpc>
            </a:pPr>
            <a:endParaRPr lang="sl-SI" sz="1200" dirty="0">
              <a:solidFill>
                <a:schemeClr val="tx1"/>
              </a:solidFill>
            </a:endParaRPr>
          </a:p>
          <a:p>
            <a:pPr algn="just">
              <a:lnSpc>
                <a:spcPts val="2000"/>
              </a:lnSpc>
            </a:pPr>
            <a:r>
              <a:rPr lang="sl-SI" sz="1200" dirty="0">
                <a:solidFill>
                  <a:schemeClr val="tx1"/>
                </a:solidFill>
              </a:rPr>
              <a:t>Na podružnični šoli v Hruševju bo začetek prilagojen dejanskim potrebam staršev, vendar ne pred 6. uro zjutraj</a:t>
            </a:r>
            <a:r>
              <a:rPr lang="sl-SI" sz="1200" dirty="0" smtClean="0">
                <a:solidFill>
                  <a:schemeClr val="tx1"/>
                </a:solidFill>
              </a:rPr>
              <a:t>.</a:t>
            </a:r>
          </a:p>
          <a:p>
            <a:pPr algn="just">
              <a:lnSpc>
                <a:spcPts val="2000"/>
              </a:lnSpc>
            </a:pPr>
            <a:endParaRPr lang="sl-SI" sz="1200" dirty="0">
              <a:solidFill>
                <a:schemeClr val="tx1"/>
              </a:solidFill>
            </a:endParaRPr>
          </a:p>
          <a:p>
            <a:pPr algn="just">
              <a:lnSpc>
                <a:spcPts val="2000"/>
              </a:lnSpc>
            </a:pPr>
            <a:r>
              <a:rPr lang="sl-SI" sz="1200" dirty="0">
                <a:solidFill>
                  <a:schemeClr val="tx1"/>
                </a:solidFill>
              </a:rPr>
              <a:t>Za učence oddelkov NIS (od 1. do 6. r.) in PPVI je jutranje varstvo organizirano od prihoda avtobusa (kombija) do začetka pouka</a:t>
            </a:r>
            <a:r>
              <a:rPr lang="sl-SI" sz="1200" dirty="0" smtClean="0">
                <a:solidFill>
                  <a:schemeClr val="tx1"/>
                </a:solidFill>
              </a:rPr>
              <a:t>.</a:t>
            </a:r>
          </a:p>
          <a:p>
            <a:pPr algn="just">
              <a:lnSpc>
                <a:spcPts val="2000"/>
              </a:lnSpc>
            </a:pPr>
            <a:endParaRPr lang="sl-SI" sz="1200" dirty="0">
              <a:solidFill>
                <a:schemeClr val="tx1"/>
              </a:solidFill>
            </a:endParaRPr>
          </a:p>
          <a:p>
            <a:pPr algn="just">
              <a:lnSpc>
                <a:spcPts val="2000"/>
              </a:lnSpc>
            </a:pPr>
            <a:r>
              <a:rPr lang="sl-SI" sz="1200" dirty="0">
                <a:solidFill>
                  <a:schemeClr val="tx1"/>
                </a:solidFill>
              </a:rPr>
              <a:t>Učenci od 4. razreda dalje in učenci NIS (7.–9. r.), ki izjemoma prihajajo v šolo prej, kot je določeno za njihov razred, počakajo na pouk v Vilharjevi dvorani, kjer so od 7.00 dalje pod nadzorom dežurnega učitelja</a:t>
            </a:r>
            <a:r>
              <a:rPr lang="sl-SI" sz="1200" dirty="0" smtClean="0">
                <a:solidFill>
                  <a:schemeClr val="tx1"/>
                </a:solidFill>
              </a:rPr>
              <a:t>.</a:t>
            </a:r>
          </a:p>
          <a:p>
            <a:pPr algn="just">
              <a:lnSpc>
                <a:spcPts val="2000"/>
              </a:lnSpc>
            </a:pPr>
            <a:endParaRPr lang="sl-SI" sz="1200" dirty="0">
              <a:solidFill>
                <a:schemeClr val="tx1"/>
              </a:solidFill>
            </a:endParaRPr>
          </a:p>
          <a:p>
            <a:pPr algn="just">
              <a:lnSpc>
                <a:spcPts val="2000"/>
              </a:lnSpc>
            </a:pPr>
            <a:r>
              <a:rPr lang="sl-SI" sz="1200" b="1" dirty="0">
                <a:solidFill>
                  <a:schemeClr val="tx1"/>
                </a:solidFill>
              </a:rPr>
              <a:t>Varstvo vozačev po pouku </a:t>
            </a:r>
            <a:r>
              <a:rPr lang="sl-SI" sz="1200" dirty="0">
                <a:solidFill>
                  <a:schemeClr val="tx1"/>
                </a:solidFill>
              </a:rPr>
              <a:t>je </a:t>
            </a:r>
            <a:r>
              <a:rPr lang="sl-SI" sz="1200" dirty="0" smtClean="0">
                <a:solidFill>
                  <a:schemeClr val="tx1"/>
                </a:solidFill>
              </a:rPr>
              <a:t>za </a:t>
            </a:r>
            <a:r>
              <a:rPr lang="sl-SI" sz="1200" dirty="0">
                <a:solidFill>
                  <a:schemeClr val="tx1"/>
                </a:solidFill>
              </a:rPr>
              <a:t>učence vseh oddelkov s posebnim programom organizirano od zaključka pouka do odhoda avtobusov</a:t>
            </a:r>
            <a:r>
              <a:rPr lang="sl-SI" sz="1200" dirty="0" smtClean="0">
                <a:solidFill>
                  <a:schemeClr val="tx1"/>
                </a:solidFill>
              </a:rPr>
              <a:t>.</a:t>
            </a:r>
          </a:p>
          <a:p>
            <a:pPr algn="just">
              <a:lnSpc>
                <a:spcPts val="2000"/>
              </a:lnSpc>
            </a:pPr>
            <a:endParaRPr lang="sl-SI" sz="1200" dirty="0">
              <a:solidFill>
                <a:schemeClr val="tx1"/>
              </a:solidFill>
            </a:endParaRPr>
          </a:p>
          <a:p>
            <a:pPr algn="just">
              <a:lnSpc>
                <a:spcPts val="2000"/>
              </a:lnSpc>
            </a:pPr>
            <a:r>
              <a:rPr lang="sl-SI" sz="1200" dirty="0">
                <a:solidFill>
                  <a:schemeClr val="tx1"/>
                </a:solidFill>
              </a:rPr>
              <a:t>Za učence, ki bodo po pouku čakali na izbirne predmete, bo organizirano samostojno učenje pod nadzorom dežurnega učitelja. </a:t>
            </a:r>
            <a:r>
              <a:rPr lang="sl-SI" sz="1200" b="1" dirty="0">
                <a:solidFill>
                  <a:schemeClr val="tx1"/>
                </a:solidFill>
              </a:rPr>
              <a:t>Vključitev bo za</a:t>
            </a:r>
            <a:r>
              <a:rPr lang="sl-SI" sz="1200" b="1" u="heavy" dirty="0">
                <a:solidFill>
                  <a:schemeClr val="tx1"/>
                </a:solidFill>
              </a:rPr>
              <a:t> vse učence obvezna</a:t>
            </a:r>
            <a:r>
              <a:rPr lang="sl-SI" sz="1200" b="1" dirty="0">
                <a:solidFill>
                  <a:schemeClr val="tx1"/>
                </a:solidFill>
              </a:rPr>
              <a:t>, saj lahko šola le tako zagotovi njihovo varnost.</a:t>
            </a:r>
            <a:endParaRPr lang="sl-SI" sz="1200" dirty="0">
              <a:solidFill>
                <a:schemeClr val="tx1"/>
              </a:solidFill>
            </a:endParaRPr>
          </a:p>
          <a:p>
            <a:pPr algn="just">
              <a:lnSpc>
                <a:spcPts val="2000"/>
              </a:lnSpc>
            </a:pPr>
            <a:r>
              <a:rPr lang="sl-SI" sz="1200" b="1" dirty="0">
                <a:solidFill>
                  <a:schemeClr val="tx1"/>
                </a:solidFill>
              </a:rPr>
              <a:t> </a:t>
            </a:r>
            <a:endParaRPr lang="sl-SI" sz="1200" dirty="0">
              <a:solidFill>
                <a:schemeClr val="tx1"/>
              </a:solidFill>
            </a:endParaRPr>
          </a:p>
        </p:txBody>
      </p:sp>
    </p:spTree>
    <p:extLst>
      <p:ext uri="{BB962C8B-B14F-4D97-AF65-F5344CB8AC3E}">
        <p14:creationId xmlns:p14="http://schemas.microsoft.com/office/powerpoint/2010/main" val="569728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41</a:t>
            </a:fld>
            <a:endParaRPr/>
          </a:p>
        </p:txBody>
      </p:sp>
      <p:sp>
        <p:nvSpPr>
          <p:cNvPr id="8" name="Google Shape;964;p32"/>
          <p:cNvSpPr txBox="1">
            <a:spLocks/>
          </p:cNvSpPr>
          <p:nvPr/>
        </p:nvSpPr>
        <p:spPr>
          <a:xfrm>
            <a:off x="356757" y="263629"/>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Podaljšano bivanje </a:t>
            </a:r>
            <a:endParaRPr lang="sl-SI" sz="1800" dirty="0">
              <a:solidFill>
                <a:schemeClr val="tx1"/>
              </a:solidFill>
              <a:latin typeface="+mj-lt"/>
            </a:endParaRPr>
          </a:p>
        </p:txBody>
      </p:sp>
      <p:sp>
        <p:nvSpPr>
          <p:cNvPr id="5" name="Pravokotnik 4"/>
          <p:cNvSpPr/>
          <p:nvPr/>
        </p:nvSpPr>
        <p:spPr>
          <a:xfrm>
            <a:off x="263723" y="1105065"/>
            <a:ext cx="7691557" cy="3642023"/>
          </a:xfrm>
          <a:prstGeom prst="rect">
            <a:avLst/>
          </a:prstGeom>
        </p:spPr>
        <p:txBody>
          <a:bodyPr wrap="square">
            <a:spAutoFit/>
          </a:bodyPr>
          <a:lstStyle/>
          <a:p>
            <a:pPr algn="just"/>
            <a:endParaRPr lang="sl-SI" dirty="0" smtClean="0"/>
          </a:p>
          <a:p>
            <a:pPr algn="just">
              <a:lnSpc>
                <a:spcPts val="2000"/>
              </a:lnSpc>
            </a:pPr>
            <a:r>
              <a:rPr lang="sl-SI" sz="1200" dirty="0">
                <a:solidFill>
                  <a:schemeClr val="tx1"/>
                </a:solidFill>
              </a:rPr>
              <a:t>Podaljšano bivanje je organizirano za učence od 1. do 5</a:t>
            </a:r>
            <a:r>
              <a:rPr lang="sl-SI" sz="1200" dirty="0">
                <a:solidFill>
                  <a:srgbClr val="FF0000"/>
                </a:solidFill>
              </a:rPr>
              <a:t>.</a:t>
            </a:r>
            <a:r>
              <a:rPr lang="sl-SI" sz="1200" dirty="0">
                <a:solidFill>
                  <a:schemeClr val="tx1"/>
                </a:solidFill>
              </a:rPr>
              <a:t> razreda, za NIS pa od 1. do 6. razreda. Na matični šoli in na podružnici bo potekalo </a:t>
            </a:r>
            <a:r>
              <a:rPr lang="sl-SI" sz="1200" b="1" dirty="0">
                <a:solidFill>
                  <a:schemeClr val="tx1"/>
                </a:solidFill>
              </a:rPr>
              <a:t>vsak dan od konca pouka do 16.00</a:t>
            </a:r>
            <a:r>
              <a:rPr lang="sl-SI" sz="1200" dirty="0">
                <a:solidFill>
                  <a:schemeClr val="tx1"/>
                </a:solidFill>
              </a:rPr>
              <a:t>. Na matični šoli </a:t>
            </a:r>
            <a:r>
              <a:rPr lang="sl-SI" sz="1200" b="1" dirty="0">
                <a:solidFill>
                  <a:schemeClr val="tx1"/>
                </a:solidFill>
              </a:rPr>
              <a:t>od 16.00 do 16.30 izvajamo popoldansko varstvo</a:t>
            </a:r>
            <a:r>
              <a:rPr lang="sl-SI" sz="1200" dirty="0">
                <a:solidFill>
                  <a:schemeClr val="tx1"/>
                </a:solidFill>
              </a:rPr>
              <a:t> (na podlagi individualne pisne obrazložitve staršev).</a:t>
            </a:r>
          </a:p>
          <a:p>
            <a:pPr algn="just">
              <a:lnSpc>
                <a:spcPts val="2000"/>
              </a:lnSpc>
            </a:pPr>
            <a:r>
              <a:rPr lang="sl-SI" sz="1200" dirty="0">
                <a:solidFill>
                  <a:schemeClr val="tx1"/>
                </a:solidFill>
              </a:rPr>
              <a:t> </a:t>
            </a:r>
          </a:p>
          <a:p>
            <a:pPr algn="just">
              <a:lnSpc>
                <a:spcPts val="2000"/>
              </a:lnSpc>
            </a:pPr>
            <a:r>
              <a:rPr lang="sl-SI" sz="1200" b="1" dirty="0">
                <a:solidFill>
                  <a:schemeClr val="tx1"/>
                </a:solidFill>
              </a:rPr>
              <a:t>Po 15. uri se zaradi zmanjšanja števila otrok skupine združujejo.</a:t>
            </a:r>
          </a:p>
          <a:p>
            <a:pPr algn="just">
              <a:lnSpc>
                <a:spcPts val="2000"/>
              </a:lnSpc>
            </a:pPr>
            <a:r>
              <a:rPr lang="sl-SI" sz="1200" dirty="0">
                <a:solidFill>
                  <a:schemeClr val="tx1"/>
                </a:solidFill>
              </a:rPr>
              <a:t> </a:t>
            </a:r>
          </a:p>
          <a:p>
            <a:pPr algn="just">
              <a:lnSpc>
                <a:spcPts val="2000"/>
              </a:lnSpc>
            </a:pPr>
            <a:r>
              <a:rPr lang="sl-SI" sz="1200" b="1" dirty="0">
                <a:solidFill>
                  <a:schemeClr val="tx1"/>
                </a:solidFill>
              </a:rPr>
              <a:t>Učiteljica lahko napoti učenca predčasno iz šole samo s pisnim dovoljenjem staršev.</a:t>
            </a:r>
          </a:p>
          <a:p>
            <a:pPr algn="just">
              <a:lnSpc>
                <a:spcPts val="2000"/>
              </a:lnSpc>
            </a:pPr>
            <a:r>
              <a:rPr lang="sl-SI" sz="1200" b="1" dirty="0">
                <a:solidFill>
                  <a:schemeClr val="tx1"/>
                </a:solidFill>
              </a:rPr>
              <a:t> </a:t>
            </a:r>
            <a:endParaRPr lang="sl-SI" sz="1200" dirty="0">
              <a:solidFill>
                <a:schemeClr val="tx1"/>
              </a:solidFill>
            </a:endParaRPr>
          </a:p>
          <a:p>
            <a:pPr algn="just">
              <a:lnSpc>
                <a:spcPts val="2000"/>
              </a:lnSpc>
            </a:pPr>
            <a:r>
              <a:rPr lang="sl-SI" sz="1200" dirty="0">
                <a:solidFill>
                  <a:schemeClr val="tx1"/>
                </a:solidFill>
              </a:rPr>
              <a:t>V času podaljšanega bivanja potekajo kosilo, sprostitvene dejavnosti, samostojno učenje ter usmerjene ustvarjalne dejavnosti. Učenci </a:t>
            </a:r>
            <a:r>
              <a:rPr lang="sl-SI" sz="1200" dirty="0" smtClean="0">
                <a:solidFill>
                  <a:schemeClr val="tx1"/>
                </a:solidFill>
              </a:rPr>
              <a:t>naj ne </a:t>
            </a:r>
            <a:r>
              <a:rPr lang="sl-SI" sz="1200" dirty="0">
                <a:solidFill>
                  <a:schemeClr val="tx1"/>
                </a:solidFill>
              </a:rPr>
              <a:t>bi v tem času obiskovali dejavnosti izven šole oziroma se po odhodu ne bi vračali nazaj v podaljšano bivanje</a:t>
            </a:r>
            <a:r>
              <a:rPr lang="sl-SI" sz="1200" dirty="0" smtClean="0">
                <a:solidFill>
                  <a:schemeClr val="tx1"/>
                </a:solidFill>
              </a:rPr>
              <a:t>.</a:t>
            </a:r>
          </a:p>
          <a:p>
            <a:pPr algn="just">
              <a:lnSpc>
                <a:spcPts val="2000"/>
              </a:lnSpc>
            </a:pPr>
            <a:endParaRPr lang="sl-SI" sz="1200" dirty="0">
              <a:solidFill>
                <a:schemeClr val="tx1"/>
              </a:solidFill>
            </a:endParaRPr>
          </a:p>
          <a:p>
            <a:pPr algn="just">
              <a:lnSpc>
                <a:spcPts val="2000"/>
              </a:lnSpc>
            </a:pPr>
            <a:r>
              <a:rPr lang="sl-SI" sz="1200" dirty="0">
                <a:solidFill>
                  <a:schemeClr val="tx1"/>
                </a:solidFill>
              </a:rPr>
              <a:t>Zaradi izvajanja programa je zaželeno, da učenci podaljšanega bivanja ne zapuščajo pred 15. uro.</a:t>
            </a:r>
          </a:p>
        </p:txBody>
      </p:sp>
    </p:spTree>
    <p:extLst>
      <p:ext uri="{BB962C8B-B14F-4D97-AF65-F5344CB8AC3E}">
        <p14:creationId xmlns:p14="http://schemas.microsoft.com/office/powerpoint/2010/main" val="3573789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2"/>
          <p:cNvSpPr txBox="1">
            <a:spLocks/>
          </p:cNvSpPr>
          <p:nvPr/>
        </p:nvSpPr>
        <p:spPr>
          <a:xfrm>
            <a:off x="463437" y="18450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Počitniško varstvo učencev 1. razreda  </a:t>
            </a:r>
            <a:endParaRPr lang="sl-SI" sz="1800" dirty="0">
              <a:solidFill>
                <a:schemeClr val="tx1"/>
              </a:solidFill>
              <a:latin typeface="+mj-lt"/>
            </a:endParaRPr>
          </a:p>
        </p:txBody>
      </p:sp>
      <p:sp>
        <p:nvSpPr>
          <p:cNvPr id="4" name="Pravokotnik 3"/>
          <p:cNvSpPr/>
          <p:nvPr/>
        </p:nvSpPr>
        <p:spPr>
          <a:xfrm>
            <a:off x="318657" y="690999"/>
            <a:ext cx="8651677" cy="1169551"/>
          </a:xfrm>
          <a:prstGeom prst="rect">
            <a:avLst/>
          </a:prstGeom>
        </p:spPr>
        <p:txBody>
          <a:bodyPr wrap="square">
            <a:spAutoFit/>
          </a:bodyPr>
          <a:lstStyle/>
          <a:p>
            <a:pPr algn="just">
              <a:lnSpc>
                <a:spcPts val="2100"/>
              </a:lnSpc>
            </a:pPr>
            <a:endParaRPr lang="sl-SI" sz="1200" dirty="0" smtClean="0">
              <a:solidFill>
                <a:schemeClr val="tx1"/>
              </a:solidFill>
            </a:endParaRPr>
          </a:p>
          <a:p>
            <a:pPr algn="just">
              <a:lnSpc>
                <a:spcPts val="2100"/>
              </a:lnSpc>
            </a:pPr>
            <a:r>
              <a:rPr lang="sl-SI" sz="1200" dirty="0">
                <a:solidFill>
                  <a:schemeClr val="tx1"/>
                </a:solidFill>
              </a:rPr>
              <a:t>Med jesenskimi, novoletnimi, zimskimi in prvomajskimi počitnicami bomo organizirali počitniško varstvo, če bo prijavljenih vsaj pet učencev. Šola zbira prijave za počitniško varstvo dva tedna pred nastopom počitnic. Višina finančnega prispevka je odvisna od števila prijavljenih učencev in programa.</a:t>
            </a:r>
          </a:p>
        </p:txBody>
      </p:sp>
      <p:pic>
        <p:nvPicPr>
          <p:cNvPr id="6" name="Picture 4" descr="Arnes Učilnice: Vsi predme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434" y="2377440"/>
            <a:ext cx="4511582" cy="2601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21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38"/>
        <p:cNvGrpSpPr/>
        <p:nvPr/>
      </p:nvGrpSpPr>
      <p:grpSpPr>
        <a:xfrm>
          <a:off x="0" y="0"/>
          <a:ext cx="0" cy="0"/>
          <a:chOff x="0" y="0"/>
          <a:chExt cx="0" cy="0"/>
        </a:xfrm>
      </p:grpSpPr>
      <p:sp>
        <p:nvSpPr>
          <p:cNvPr id="6" name="Google Shape;964;p32"/>
          <p:cNvSpPr txBox="1">
            <a:spLocks/>
          </p:cNvSpPr>
          <p:nvPr/>
        </p:nvSpPr>
        <p:spPr>
          <a:xfrm>
            <a:off x="1013460" y="18625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Ekskurzije </a:t>
            </a:r>
            <a:endParaRPr lang="sl-SI" sz="1800" dirty="0">
              <a:solidFill>
                <a:schemeClr val="tx1"/>
              </a:solidFill>
              <a:latin typeface="+mj-lt"/>
            </a:endParaRPr>
          </a:p>
        </p:txBody>
      </p:sp>
      <p:graphicFrame>
        <p:nvGraphicFramePr>
          <p:cNvPr id="2" name="Tabela 1"/>
          <p:cNvGraphicFramePr>
            <a:graphicFrameLocks noGrp="1"/>
          </p:cNvGraphicFramePr>
          <p:nvPr>
            <p:extLst>
              <p:ext uri="{D42A27DB-BD31-4B8C-83A1-F6EECF244321}">
                <p14:modId xmlns:p14="http://schemas.microsoft.com/office/powerpoint/2010/main" val="480640327"/>
              </p:ext>
            </p:extLst>
          </p:nvPr>
        </p:nvGraphicFramePr>
        <p:xfrm>
          <a:off x="1013460" y="1492250"/>
          <a:ext cx="7597140" cy="1656080"/>
        </p:xfrm>
        <a:graphic>
          <a:graphicData uri="http://schemas.openxmlformats.org/drawingml/2006/table">
            <a:tbl>
              <a:tblPr firstRow="1" bandRow="1">
                <a:tableStyleId>{165A5818-91DA-4400-851C-00DBC44C59E1}</a:tableStyleId>
              </a:tblPr>
              <a:tblGrid>
                <a:gridCol w="1899285">
                  <a:extLst>
                    <a:ext uri="{9D8B030D-6E8A-4147-A177-3AD203B41FA5}">
                      <a16:colId xmlns:a16="http://schemas.microsoft.com/office/drawing/2014/main" val="464451432"/>
                    </a:ext>
                  </a:extLst>
                </a:gridCol>
                <a:gridCol w="2332240">
                  <a:extLst>
                    <a:ext uri="{9D8B030D-6E8A-4147-A177-3AD203B41FA5}">
                      <a16:colId xmlns:a16="http://schemas.microsoft.com/office/drawing/2014/main" val="2083920832"/>
                    </a:ext>
                  </a:extLst>
                </a:gridCol>
                <a:gridCol w="2054975">
                  <a:extLst>
                    <a:ext uri="{9D8B030D-6E8A-4147-A177-3AD203B41FA5}">
                      <a16:colId xmlns:a16="http://schemas.microsoft.com/office/drawing/2014/main" val="2742280930"/>
                    </a:ext>
                  </a:extLst>
                </a:gridCol>
                <a:gridCol w="1310640">
                  <a:extLst>
                    <a:ext uri="{9D8B030D-6E8A-4147-A177-3AD203B41FA5}">
                      <a16:colId xmlns:a16="http://schemas.microsoft.com/office/drawing/2014/main" val="3242455889"/>
                    </a:ext>
                  </a:extLst>
                </a:gridCol>
              </a:tblGrid>
              <a:tr h="370840">
                <a:tc>
                  <a:txBody>
                    <a:bodyPr/>
                    <a:lstStyle/>
                    <a:p>
                      <a:r>
                        <a:rPr lang="sl-SI" sz="1200" dirty="0" smtClean="0">
                          <a:solidFill>
                            <a:schemeClr val="tx1"/>
                          </a:solidFill>
                        </a:rPr>
                        <a:t>6. razred</a:t>
                      </a:r>
                      <a:endParaRPr lang="sl-SI" sz="1200" dirty="0">
                        <a:solidFill>
                          <a:schemeClr val="tx1"/>
                        </a:solidFill>
                      </a:endParaRPr>
                    </a:p>
                  </a:txBody>
                  <a:tcPr/>
                </a:tc>
                <a:tc>
                  <a:txBody>
                    <a:bodyPr/>
                    <a:lstStyle/>
                    <a:p>
                      <a:r>
                        <a:rPr lang="sl-SI" sz="1200" b="0" i="0" u="none" strike="noStrike" cap="none" dirty="0" smtClean="0">
                          <a:solidFill>
                            <a:schemeClr val="tx1"/>
                          </a:solidFill>
                          <a:latin typeface="Arial"/>
                          <a:ea typeface="Arial"/>
                          <a:cs typeface="Arial"/>
                          <a:sym typeface="Arial"/>
                        </a:rPr>
                        <a:t>Rudnik živega srebra Idrija in Partizanska bolnica Franja</a:t>
                      </a:r>
                      <a:endParaRPr lang="sl-SI" sz="1200" b="0" i="0" u="none" strike="noStrike" cap="none" dirty="0">
                        <a:solidFill>
                          <a:schemeClr val="tx1"/>
                        </a:solidFill>
                        <a:latin typeface="Arial"/>
                        <a:ea typeface="Arial"/>
                        <a:cs typeface="Arial"/>
                        <a:sym typeface="Arial"/>
                      </a:endParaRPr>
                    </a:p>
                  </a:txBody>
                  <a:tcPr/>
                </a:tc>
                <a:tc>
                  <a:txBody>
                    <a:bodyPr/>
                    <a:lstStyle/>
                    <a:p>
                      <a:r>
                        <a:rPr lang="sl-SI" sz="1200" dirty="0" smtClean="0">
                          <a:solidFill>
                            <a:schemeClr val="tx1"/>
                          </a:solidFill>
                        </a:rPr>
                        <a:t>B. Vogrinec Jesenšek</a:t>
                      </a:r>
                      <a:endParaRPr lang="sl-SI" sz="1200" dirty="0">
                        <a:solidFill>
                          <a:schemeClr val="tx1"/>
                        </a:solidFill>
                      </a:endParaRPr>
                    </a:p>
                  </a:txBody>
                  <a:tcPr/>
                </a:tc>
                <a:tc>
                  <a:txBody>
                    <a:bodyPr/>
                    <a:lstStyle/>
                    <a:p>
                      <a:r>
                        <a:rPr lang="sl-SI" sz="1200" dirty="0" smtClean="0">
                          <a:solidFill>
                            <a:schemeClr val="tx1"/>
                          </a:solidFill>
                        </a:rPr>
                        <a:t>september 2021</a:t>
                      </a:r>
                      <a:endParaRPr lang="sl-SI" sz="1200" dirty="0">
                        <a:solidFill>
                          <a:schemeClr val="tx1"/>
                        </a:solidFill>
                      </a:endParaRPr>
                    </a:p>
                  </a:txBody>
                  <a:tcPr/>
                </a:tc>
                <a:extLst>
                  <a:ext uri="{0D108BD9-81ED-4DB2-BD59-A6C34878D82A}">
                    <a16:rowId xmlns:a16="http://schemas.microsoft.com/office/drawing/2014/main" val="2161424815"/>
                  </a:ext>
                </a:extLst>
              </a:tr>
              <a:tr h="370840">
                <a:tc>
                  <a:txBody>
                    <a:bodyPr/>
                    <a:lstStyle/>
                    <a:p>
                      <a:r>
                        <a:rPr lang="sl-SI" sz="1200" dirty="0" smtClean="0">
                          <a:solidFill>
                            <a:schemeClr val="tx1"/>
                          </a:solidFill>
                        </a:rPr>
                        <a:t>7. razred</a:t>
                      </a:r>
                      <a:endParaRPr lang="sl-SI" sz="1200" dirty="0">
                        <a:solidFill>
                          <a:schemeClr val="tx1"/>
                        </a:solidFill>
                      </a:endParaRPr>
                    </a:p>
                  </a:txBody>
                  <a:tcPr/>
                </a:tc>
                <a:tc>
                  <a:txBody>
                    <a:bodyPr/>
                    <a:lstStyle/>
                    <a:p>
                      <a:r>
                        <a:rPr lang="sl-SI" sz="1200" b="0" i="0" u="none" strike="noStrike" cap="none" dirty="0" smtClean="0">
                          <a:solidFill>
                            <a:schemeClr val="tx1"/>
                          </a:solidFill>
                          <a:latin typeface="Arial"/>
                          <a:ea typeface="Arial"/>
                          <a:cs typeface="Arial"/>
                          <a:sym typeface="Arial"/>
                        </a:rPr>
                        <a:t>Srednjeveška Škofja Loka in Bled</a:t>
                      </a:r>
                      <a:endParaRPr lang="sl-SI" sz="1200" b="0" i="0" u="none" strike="noStrike" cap="none" dirty="0">
                        <a:solidFill>
                          <a:schemeClr val="tx1"/>
                        </a:solidFill>
                        <a:latin typeface="Arial"/>
                        <a:ea typeface="Arial"/>
                        <a:cs typeface="Arial"/>
                        <a:sym typeface="Arial"/>
                      </a:endParaRPr>
                    </a:p>
                  </a:txBody>
                  <a:tcPr/>
                </a:tc>
                <a:tc>
                  <a:txBody>
                    <a:bodyPr/>
                    <a:lstStyle/>
                    <a:p>
                      <a:r>
                        <a:rPr lang="sl-SI" sz="1200" dirty="0" smtClean="0">
                          <a:solidFill>
                            <a:schemeClr val="tx1"/>
                          </a:solidFill>
                        </a:rPr>
                        <a:t>M. Debevec Grossi </a:t>
                      </a:r>
                      <a:endParaRPr lang="sl-SI" sz="1200" dirty="0">
                        <a:solidFill>
                          <a:schemeClr val="tx1"/>
                        </a:solidFill>
                      </a:endParaRPr>
                    </a:p>
                  </a:txBody>
                  <a:tcPr/>
                </a:tc>
                <a:tc>
                  <a:txBody>
                    <a:bodyPr/>
                    <a:lstStyle/>
                    <a:p>
                      <a:r>
                        <a:rPr lang="sl-SI" sz="1200" dirty="0" smtClean="0">
                          <a:solidFill>
                            <a:schemeClr val="tx1"/>
                          </a:solidFill>
                        </a:rPr>
                        <a:t>junij 2022</a:t>
                      </a:r>
                      <a:endParaRPr lang="sl-SI" sz="1200" dirty="0">
                        <a:solidFill>
                          <a:schemeClr val="tx1"/>
                        </a:solidFill>
                      </a:endParaRPr>
                    </a:p>
                  </a:txBody>
                  <a:tcPr/>
                </a:tc>
                <a:extLst>
                  <a:ext uri="{0D108BD9-81ED-4DB2-BD59-A6C34878D82A}">
                    <a16:rowId xmlns:a16="http://schemas.microsoft.com/office/drawing/2014/main" val="1151064493"/>
                  </a:ext>
                </a:extLst>
              </a:tr>
              <a:tr h="370840">
                <a:tc>
                  <a:txBody>
                    <a:bodyPr/>
                    <a:lstStyle/>
                    <a:p>
                      <a:r>
                        <a:rPr lang="sl-SI" sz="1200" dirty="0" smtClean="0">
                          <a:solidFill>
                            <a:schemeClr val="tx1"/>
                          </a:solidFill>
                        </a:rPr>
                        <a:t>8. razred</a:t>
                      </a:r>
                      <a:endParaRPr lang="sl-SI" sz="1200" dirty="0">
                        <a:solidFill>
                          <a:schemeClr val="tx1"/>
                        </a:solidFil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Arial"/>
                          <a:ea typeface="Arial"/>
                          <a:cs typeface="Arial"/>
                          <a:sym typeface="Arial"/>
                        </a:rPr>
                        <a:t>Prekmurje</a:t>
                      </a:r>
                      <a:endParaRPr lang="sl-SI" sz="1200" b="0" i="0" u="none" strike="noStrike" cap="none" dirty="0">
                        <a:solidFill>
                          <a:schemeClr val="tx1"/>
                        </a:solidFill>
                        <a:latin typeface="Arial"/>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dirty="0" smtClean="0">
                          <a:solidFill>
                            <a:schemeClr val="tx1"/>
                          </a:solidFill>
                        </a:rPr>
                        <a:t>M. Debevec Grossi </a:t>
                      </a:r>
                      <a:endParaRPr lang="sl-SI"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dirty="0" smtClean="0">
                          <a:solidFill>
                            <a:schemeClr val="tx1"/>
                          </a:solidFill>
                        </a:rPr>
                        <a:t>junij 2022</a:t>
                      </a:r>
                    </a:p>
                  </a:txBody>
                  <a:tcPr/>
                </a:tc>
                <a:extLst>
                  <a:ext uri="{0D108BD9-81ED-4DB2-BD59-A6C34878D82A}">
                    <a16:rowId xmlns:a16="http://schemas.microsoft.com/office/drawing/2014/main" val="3184106804"/>
                  </a:ext>
                </a:extLst>
              </a:tr>
              <a:tr h="370840">
                <a:tc>
                  <a:txBody>
                    <a:bodyPr/>
                    <a:lstStyle/>
                    <a:p>
                      <a:r>
                        <a:rPr lang="sl-SI" sz="1200" dirty="0" smtClean="0">
                          <a:solidFill>
                            <a:schemeClr val="tx1"/>
                          </a:solidFill>
                        </a:rPr>
                        <a:t>9. razred</a:t>
                      </a:r>
                      <a:endParaRPr lang="sl-SI" sz="1200" dirty="0">
                        <a:solidFill>
                          <a:schemeClr val="tx1"/>
                        </a:solidFill>
                      </a:endParaRPr>
                    </a:p>
                  </a:txBody>
                  <a:tcPr/>
                </a:tc>
                <a:tc>
                  <a:txBody>
                    <a:bodyPr/>
                    <a:lstStyle/>
                    <a:p>
                      <a:pPr marR="0" algn="l" rtl="0">
                        <a:lnSpc>
                          <a:spcPct val="100000"/>
                        </a:lnSpc>
                        <a:spcBef>
                          <a:spcPts val="0"/>
                        </a:spcBef>
                        <a:spcAft>
                          <a:spcPts val="0"/>
                        </a:spcAft>
                        <a:buClr>
                          <a:srgbClr val="000000"/>
                        </a:buClr>
                        <a:buFont typeface="Arial"/>
                      </a:pPr>
                      <a:r>
                        <a:rPr lang="sl-SI" sz="1200" b="0" i="0" u="none" strike="noStrike" cap="none" dirty="0" smtClean="0">
                          <a:solidFill>
                            <a:schemeClr val="tx1"/>
                          </a:solidFill>
                          <a:latin typeface="Arial"/>
                          <a:ea typeface="Arial"/>
                          <a:cs typeface="Arial"/>
                          <a:sym typeface="Arial"/>
                        </a:rPr>
                        <a:t>Posočje</a:t>
                      </a:r>
                      <a:endParaRPr lang="sl-SI" sz="1200" b="0" i="0" u="none" strike="noStrike" cap="none" dirty="0">
                        <a:solidFill>
                          <a:schemeClr val="tx1"/>
                        </a:solidFill>
                        <a:latin typeface="Arial"/>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dirty="0" smtClean="0">
                          <a:solidFill>
                            <a:schemeClr val="tx1"/>
                          </a:solidFill>
                        </a:rPr>
                        <a:t>B. Vogrinec Jesenšek</a:t>
                      </a:r>
                      <a:endParaRPr lang="sl-SI" sz="1200" dirty="0">
                        <a:solidFill>
                          <a:schemeClr val="tx1"/>
                        </a:solidFill>
                      </a:endParaRPr>
                    </a:p>
                  </a:txBody>
                  <a:tcPr/>
                </a:tc>
                <a:tc>
                  <a:txBody>
                    <a:bodyPr/>
                    <a:lstStyle/>
                    <a:p>
                      <a:r>
                        <a:rPr lang="sl-SI" sz="1200" dirty="0" smtClean="0">
                          <a:solidFill>
                            <a:schemeClr val="tx1"/>
                          </a:solidFill>
                        </a:rPr>
                        <a:t>oktober 2021 </a:t>
                      </a:r>
                      <a:endParaRPr lang="sl-SI" sz="1200" dirty="0">
                        <a:solidFill>
                          <a:schemeClr val="tx1"/>
                        </a:solidFill>
                      </a:endParaRPr>
                    </a:p>
                  </a:txBody>
                  <a:tcPr/>
                </a:tc>
                <a:extLst>
                  <a:ext uri="{0D108BD9-81ED-4DB2-BD59-A6C34878D82A}">
                    <a16:rowId xmlns:a16="http://schemas.microsoft.com/office/drawing/2014/main" val="374724239"/>
                  </a:ext>
                </a:extLst>
              </a:tr>
            </a:tbl>
          </a:graphicData>
        </a:graphic>
      </p:graphicFrame>
      <p:sp>
        <p:nvSpPr>
          <p:cNvPr id="8" name="Pravokotnik 7"/>
          <p:cNvSpPr/>
          <p:nvPr/>
        </p:nvSpPr>
        <p:spPr>
          <a:xfrm>
            <a:off x="1013460" y="613707"/>
            <a:ext cx="7886700" cy="546303"/>
          </a:xfrm>
          <a:prstGeom prst="rect">
            <a:avLst/>
          </a:prstGeom>
        </p:spPr>
        <p:txBody>
          <a:bodyPr wrap="square">
            <a:spAutoFit/>
          </a:bodyPr>
          <a:lstStyle/>
          <a:p>
            <a:pPr algn="just">
              <a:lnSpc>
                <a:spcPts val="2100"/>
              </a:lnSpc>
            </a:pPr>
            <a:endParaRPr lang="sl-SI" sz="1200" dirty="0" smtClean="0">
              <a:solidFill>
                <a:schemeClr val="tx1"/>
              </a:solidFill>
            </a:endParaRPr>
          </a:p>
          <a:p>
            <a:r>
              <a:rPr lang="sl-SI" sz="1200" dirty="0">
                <a:solidFill>
                  <a:schemeClr val="tx1"/>
                </a:solidFill>
              </a:rPr>
              <a:t>V skladu z učnimi načrti bomo izvedli naslednje </a:t>
            </a:r>
            <a:r>
              <a:rPr lang="sl-SI" sz="1200" dirty="0" smtClean="0">
                <a:solidFill>
                  <a:schemeClr val="tx1"/>
                </a:solidFill>
              </a:rPr>
              <a:t>ekskurzije:</a:t>
            </a:r>
            <a:endParaRPr lang="sl-SI" sz="1200"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2"/>
          <p:cNvSpPr txBox="1">
            <a:spLocks/>
          </p:cNvSpPr>
          <p:nvPr/>
        </p:nvSpPr>
        <p:spPr>
          <a:xfrm>
            <a:off x="356757" y="12354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Šole v naravi in tabori za vse učence </a:t>
            </a:r>
            <a:endParaRPr lang="sl-SI" sz="1800" dirty="0">
              <a:solidFill>
                <a:schemeClr val="tx1"/>
              </a:solidFill>
              <a:latin typeface="+mj-lt"/>
            </a:endParaRPr>
          </a:p>
        </p:txBody>
      </p:sp>
      <p:sp>
        <p:nvSpPr>
          <p:cNvPr id="8" name="Pravokotnik 7"/>
          <p:cNvSpPr/>
          <p:nvPr/>
        </p:nvSpPr>
        <p:spPr>
          <a:xfrm>
            <a:off x="288177" y="4172913"/>
            <a:ext cx="8651677" cy="900246"/>
          </a:xfrm>
          <a:prstGeom prst="rect">
            <a:avLst/>
          </a:prstGeom>
        </p:spPr>
        <p:txBody>
          <a:bodyPr wrap="square">
            <a:spAutoFit/>
          </a:bodyPr>
          <a:lstStyle/>
          <a:p>
            <a:pPr algn="just">
              <a:lnSpc>
                <a:spcPts val="2100"/>
              </a:lnSpc>
            </a:pPr>
            <a:r>
              <a:rPr lang="sl-SI" sz="1200" dirty="0" smtClean="0">
                <a:solidFill>
                  <a:schemeClr val="tx1"/>
                </a:solidFill>
              </a:rPr>
              <a:t>Z vsebino</a:t>
            </a:r>
            <a:r>
              <a:rPr lang="sl-SI" sz="1200" dirty="0">
                <a:solidFill>
                  <a:schemeClr val="tx1"/>
                </a:solidFill>
              </a:rPr>
              <a:t>, organizacijo in stroški posameznih aktivnosti bodo starši seznanjeni na roditeljskih sestankih</a:t>
            </a:r>
            <a:r>
              <a:rPr lang="sl-SI" sz="1200" dirty="0" smtClean="0">
                <a:solidFill>
                  <a:schemeClr val="tx1"/>
                </a:solidFill>
              </a:rPr>
              <a:t>.</a:t>
            </a:r>
          </a:p>
          <a:p>
            <a:pPr algn="just">
              <a:lnSpc>
                <a:spcPts val="2100"/>
              </a:lnSpc>
            </a:pPr>
            <a:r>
              <a:rPr lang="sl-SI" sz="1200" b="1" dirty="0">
                <a:solidFill>
                  <a:schemeClr val="tx1"/>
                </a:solidFill>
              </a:rPr>
              <a:t>Na osnovi Pravilnika o financiranju šole v naravi (Ur. l. RS, št. 61/04, 70/08) lahko starši zaprosijo za regres pri plačilu letne šole v naravi (4. r. in OPP-NIS), za vse ostale šole v naravi in tabore pa naslovijo vlogo na šolski sklad</a:t>
            </a:r>
            <a:r>
              <a:rPr lang="sl-SI" sz="1200" b="1" dirty="0" smtClean="0">
                <a:solidFill>
                  <a:schemeClr val="tx1"/>
                </a:solidFill>
              </a:rPr>
              <a:t>.</a:t>
            </a:r>
            <a:endParaRPr lang="sl-SI" sz="1200" dirty="0">
              <a:solidFill>
                <a:schemeClr val="tx1"/>
              </a:solidFill>
            </a:endParaRPr>
          </a:p>
        </p:txBody>
      </p:sp>
      <p:graphicFrame>
        <p:nvGraphicFramePr>
          <p:cNvPr id="2" name="Tabela 1"/>
          <p:cNvGraphicFramePr>
            <a:graphicFrameLocks noGrp="1"/>
          </p:cNvGraphicFramePr>
          <p:nvPr>
            <p:extLst>
              <p:ext uri="{D42A27DB-BD31-4B8C-83A1-F6EECF244321}">
                <p14:modId xmlns:p14="http://schemas.microsoft.com/office/powerpoint/2010/main" val="136169338"/>
              </p:ext>
            </p:extLst>
          </p:nvPr>
        </p:nvGraphicFramePr>
        <p:xfrm>
          <a:off x="356754" y="677334"/>
          <a:ext cx="8252152" cy="3610187"/>
        </p:xfrm>
        <a:graphic>
          <a:graphicData uri="http://schemas.openxmlformats.org/drawingml/2006/table">
            <a:tbl>
              <a:tblPr bandRow="1">
                <a:tableStyleId>{11B854F4-DAD3-4796-B587-69EDEEDD8DB9}</a:tableStyleId>
              </a:tblPr>
              <a:tblGrid>
                <a:gridCol w="1160687">
                  <a:extLst>
                    <a:ext uri="{9D8B030D-6E8A-4147-A177-3AD203B41FA5}">
                      <a16:colId xmlns:a16="http://schemas.microsoft.com/office/drawing/2014/main" val="3193019429"/>
                    </a:ext>
                  </a:extLst>
                </a:gridCol>
                <a:gridCol w="3223724">
                  <a:extLst>
                    <a:ext uri="{9D8B030D-6E8A-4147-A177-3AD203B41FA5}">
                      <a16:colId xmlns:a16="http://schemas.microsoft.com/office/drawing/2014/main" val="450280537"/>
                    </a:ext>
                  </a:extLst>
                </a:gridCol>
                <a:gridCol w="1971208">
                  <a:extLst>
                    <a:ext uri="{9D8B030D-6E8A-4147-A177-3AD203B41FA5}">
                      <a16:colId xmlns:a16="http://schemas.microsoft.com/office/drawing/2014/main" val="2297058568"/>
                    </a:ext>
                  </a:extLst>
                </a:gridCol>
                <a:gridCol w="1896533">
                  <a:extLst>
                    <a:ext uri="{9D8B030D-6E8A-4147-A177-3AD203B41FA5}">
                      <a16:colId xmlns:a16="http://schemas.microsoft.com/office/drawing/2014/main" val="2852739806"/>
                    </a:ext>
                  </a:extLst>
                </a:gridCol>
              </a:tblGrid>
              <a:tr h="251483">
                <a:tc>
                  <a:txBody>
                    <a:bodyPr/>
                    <a:lstStyle/>
                    <a:p>
                      <a:pPr indent="0" algn="ctr">
                        <a:lnSpc>
                          <a:spcPct val="100000"/>
                        </a:lnSpc>
                        <a:spcAft>
                          <a:spcPts val="0"/>
                        </a:spcAft>
                        <a:tabLst>
                          <a:tab pos="450215" algn="l"/>
                        </a:tabLst>
                      </a:pPr>
                      <a:r>
                        <a:rPr lang="sl-SI" sz="1200" dirty="0">
                          <a:effectLst/>
                        </a:rPr>
                        <a:t>Razred</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dirty="0">
                          <a:effectLst/>
                        </a:rPr>
                        <a:t>Program</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a:effectLst/>
                        </a:rPr>
                        <a:t>Datum</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a:effectLst/>
                        </a:rPr>
                        <a:t>Vodja</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extLst>
                  <a:ext uri="{0D108BD9-81ED-4DB2-BD59-A6C34878D82A}">
                    <a16:rowId xmlns:a16="http://schemas.microsoft.com/office/drawing/2014/main" val="1018701038"/>
                  </a:ext>
                </a:extLst>
              </a:tr>
              <a:tr h="258970">
                <a:tc>
                  <a:txBody>
                    <a:bodyPr/>
                    <a:lstStyle/>
                    <a:p>
                      <a:pPr marR="221615" indent="0" algn="ctr">
                        <a:lnSpc>
                          <a:spcPct val="100000"/>
                        </a:lnSpc>
                        <a:spcAft>
                          <a:spcPts val="0"/>
                        </a:spcAft>
                        <a:tabLst>
                          <a:tab pos="450215" algn="l"/>
                        </a:tabLst>
                      </a:pPr>
                      <a:r>
                        <a:rPr lang="sl-SI" sz="1200" dirty="0">
                          <a:effectLst/>
                        </a:rPr>
                        <a:t>2.</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dirty="0">
                          <a:effectLst/>
                        </a:rPr>
                        <a:t> 20 urni tečaj plavanja</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a:effectLst/>
                        </a:rPr>
                        <a:t> 17. 4. – 20. 4. 2023</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nchor="ctr"/>
                </a:tc>
                <a:tc>
                  <a:txBody>
                    <a:bodyPr/>
                    <a:lstStyle/>
                    <a:p>
                      <a:pPr indent="0" algn="ctr">
                        <a:lnSpc>
                          <a:spcPct val="100000"/>
                        </a:lnSpc>
                        <a:spcAft>
                          <a:spcPts val="0"/>
                        </a:spcAft>
                        <a:tabLst>
                          <a:tab pos="450215" algn="l"/>
                        </a:tabLst>
                      </a:pPr>
                      <a:r>
                        <a:rPr lang="sl-SI" sz="1200">
                          <a:effectLst/>
                        </a:rPr>
                        <a:t>Bojan Jovanovič</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extLst>
                  <a:ext uri="{0D108BD9-81ED-4DB2-BD59-A6C34878D82A}">
                    <a16:rowId xmlns:a16="http://schemas.microsoft.com/office/drawing/2014/main" val="2006521107"/>
                  </a:ext>
                </a:extLst>
              </a:tr>
              <a:tr h="258970">
                <a:tc>
                  <a:txBody>
                    <a:bodyPr/>
                    <a:lstStyle/>
                    <a:p>
                      <a:pPr marR="221615" indent="0" algn="ctr">
                        <a:lnSpc>
                          <a:spcPct val="100000"/>
                        </a:lnSpc>
                        <a:spcAft>
                          <a:spcPts val="0"/>
                        </a:spcAft>
                        <a:tabLst>
                          <a:tab pos="450215" algn="l"/>
                        </a:tabLst>
                      </a:pPr>
                      <a:r>
                        <a:rPr lang="sl-SI" sz="1200" dirty="0">
                          <a:effectLst/>
                        </a:rPr>
                        <a:t>4.</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dirty="0">
                          <a:effectLst/>
                        </a:rPr>
                        <a:t> Letna šola v naravi</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a:effectLst/>
                        </a:rPr>
                        <a:t> 12. – 16. 6. 2023</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nchor="ctr"/>
                </a:tc>
                <a:tc>
                  <a:txBody>
                    <a:bodyPr/>
                    <a:lstStyle/>
                    <a:p>
                      <a:pPr indent="0" algn="ctr">
                        <a:lnSpc>
                          <a:spcPct val="100000"/>
                        </a:lnSpc>
                        <a:spcAft>
                          <a:spcPts val="0"/>
                        </a:spcAft>
                        <a:tabLst>
                          <a:tab pos="450215" algn="l"/>
                        </a:tabLst>
                      </a:pPr>
                      <a:r>
                        <a:rPr lang="sl-SI" sz="1200">
                          <a:effectLst/>
                        </a:rPr>
                        <a:t>Klavdija Novak</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extLst>
                  <a:ext uri="{0D108BD9-81ED-4DB2-BD59-A6C34878D82A}">
                    <a16:rowId xmlns:a16="http://schemas.microsoft.com/office/drawing/2014/main" val="1709433876"/>
                  </a:ext>
                </a:extLst>
              </a:tr>
              <a:tr h="258970">
                <a:tc>
                  <a:txBody>
                    <a:bodyPr/>
                    <a:lstStyle/>
                    <a:p>
                      <a:pPr marR="221615" indent="0" algn="ctr">
                        <a:lnSpc>
                          <a:spcPct val="100000"/>
                        </a:lnSpc>
                        <a:spcAft>
                          <a:spcPts val="0"/>
                        </a:spcAft>
                        <a:tabLst>
                          <a:tab pos="450215" algn="l"/>
                        </a:tabLst>
                      </a:pPr>
                      <a:r>
                        <a:rPr lang="sl-SI" sz="1200" dirty="0">
                          <a:effectLst/>
                        </a:rPr>
                        <a:t>5.</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dirty="0">
                          <a:effectLst/>
                        </a:rPr>
                        <a:t> Planinski tabor Pohorje</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a:effectLst/>
                        </a:rPr>
                        <a:t> 21. – 23. 9. 2022</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nchor="ctr"/>
                </a:tc>
                <a:tc>
                  <a:txBody>
                    <a:bodyPr/>
                    <a:lstStyle/>
                    <a:p>
                      <a:pPr indent="0" algn="ctr">
                        <a:lnSpc>
                          <a:spcPct val="100000"/>
                        </a:lnSpc>
                        <a:spcAft>
                          <a:spcPts val="0"/>
                        </a:spcAft>
                        <a:tabLst>
                          <a:tab pos="450215" algn="l"/>
                        </a:tabLst>
                      </a:pPr>
                      <a:r>
                        <a:rPr lang="sl-SI" sz="1200">
                          <a:effectLst/>
                        </a:rPr>
                        <a:t>Jana Čeč Turk</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extLst>
                  <a:ext uri="{0D108BD9-81ED-4DB2-BD59-A6C34878D82A}">
                    <a16:rowId xmlns:a16="http://schemas.microsoft.com/office/drawing/2014/main" val="1978682792"/>
                  </a:ext>
                </a:extLst>
              </a:tr>
              <a:tr h="320777">
                <a:tc>
                  <a:txBody>
                    <a:bodyPr/>
                    <a:lstStyle/>
                    <a:p>
                      <a:pPr indent="0" algn="ctr">
                        <a:lnSpc>
                          <a:spcPct val="100000"/>
                        </a:lnSpc>
                        <a:spcAft>
                          <a:spcPts val="0"/>
                        </a:spcAft>
                        <a:tabLst>
                          <a:tab pos="450215" algn="l"/>
                        </a:tabLst>
                      </a:pPr>
                      <a:r>
                        <a:rPr lang="sl-SI" sz="1200" dirty="0">
                          <a:effectLst/>
                        </a:rPr>
                        <a:t>6. a, b, c, </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dirty="0">
                          <a:effectLst/>
                        </a:rPr>
                        <a:t>zimska šola v naravi (Rogla) </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a:effectLst/>
                        </a:rPr>
                        <a:t>12. 12.–16. 12. 2022 </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a:effectLst/>
                        </a:rPr>
                        <a:t>Irena Škrabec</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extLst>
                  <a:ext uri="{0D108BD9-81ED-4DB2-BD59-A6C34878D82A}">
                    <a16:rowId xmlns:a16="http://schemas.microsoft.com/office/drawing/2014/main" val="3118148302"/>
                  </a:ext>
                </a:extLst>
              </a:tr>
              <a:tr h="320777">
                <a:tc>
                  <a:txBody>
                    <a:bodyPr/>
                    <a:lstStyle/>
                    <a:p>
                      <a:pPr indent="0" algn="ctr">
                        <a:lnSpc>
                          <a:spcPct val="100000"/>
                        </a:lnSpc>
                        <a:spcAft>
                          <a:spcPts val="0"/>
                        </a:spcAft>
                        <a:tabLst>
                          <a:tab pos="450215" algn="l"/>
                        </a:tabLst>
                      </a:pPr>
                      <a:r>
                        <a:rPr lang="sl-SI" sz="1200" dirty="0">
                          <a:effectLst/>
                        </a:rPr>
                        <a:t>8. a, b</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dirty="0">
                          <a:effectLst/>
                        </a:rPr>
                        <a:t>naravoslovna šola v naravi (CŠOD Trilobit)</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dirty="0">
                          <a:effectLst/>
                        </a:rPr>
                        <a:t>28. 11.–2. 12. 2022</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a:effectLst/>
                        </a:rPr>
                        <a:t>Mateja Veber</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extLst>
                  <a:ext uri="{0D108BD9-81ED-4DB2-BD59-A6C34878D82A}">
                    <a16:rowId xmlns:a16="http://schemas.microsoft.com/office/drawing/2014/main" val="2748863571"/>
                  </a:ext>
                </a:extLst>
              </a:tr>
              <a:tr h="320777">
                <a:tc>
                  <a:txBody>
                    <a:bodyPr/>
                    <a:lstStyle/>
                    <a:p>
                      <a:pPr indent="0" algn="ctr">
                        <a:lnSpc>
                          <a:spcPct val="100000"/>
                        </a:lnSpc>
                        <a:spcAft>
                          <a:spcPts val="0"/>
                        </a:spcAft>
                        <a:tabLst>
                          <a:tab pos="450215" algn="l"/>
                        </a:tabLst>
                      </a:pPr>
                      <a:r>
                        <a:rPr lang="sl-SI" sz="1200" dirty="0">
                          <a:effectLst/>
                        </a:rPr>
                        <a:t>8. c</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a:effectLst/>
                        </a:rPr>
                        <a:t>naravoslovna šola v naravi (CŠOD Kavka)</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dirty="0">
                          <a:effectLst/>
                        </a:rPr>
                        <a:t>28. 11.–2. 12. 2022</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a:effectLst/>
                        </a:rPr>
                        <a:t>Barbara V. Jesenšek</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extLst>
                  <a:ext uri="{0D108BD9-81ED-4DB2-BD59-A6C34878D82A}">
                    <a16:rowId xmlns:a16="http://schemas.microsoft.com/office/drawing/2014/main" val="1904064735"/>
                  </a:ext>
                </a:extLst>
              </a:tr>
              <a:tr h="872679">
                <a:tc>
                  <a:txBody>
                    <a:bodyPr/>
                    <a:lstStyle/>
                    <a:p>
                      <a:pPr indent="0" algn="ctr">
                        <a:lnSpc>
                          <a:spcPct val="100000"/>
                        </a:lnSpc>
                        <a:spcAft>
                          <a:spcPts val="0"/>
                        </a:spcAft>
                        <a:tabLst>
                          <a:tab pos="450215" algn="l"/>
                        </a:tabLst>
                      </a:pPr>
                      <a:r>
                        <a:rPr lang="sl-SI" sz="1200" dirty="0">
                          <a:effectLst/>
                        </a:rPr>
                        <a:t>1.e, 2.e, </a:t>
                      </a:r>
                    </a:p>
                    <a:p>
                      <a:pPr indent="0" algn="ctr">
                        <a:lnSpc>
                          <a:spcPct val="100000"/>
                        </a:lnSpc>
                        <a:spcAft>
                          <a:spcPts val="0"/>
                        </a:spcAft>
                        <a:tabLst>
                          <a:tab pos="450215" algn="l"/>
                        </a:tabLst>
                      </a:pPr>
                      <a:r>
                        <a:rPr lang="sl-SI" sz="1200" dirty="0">
                          <a:effectLst/>
                        </a:rPr>
                        <a:t>3.e, 4.e, 5.e, </a:t>
                      </a:r>
                    </a:p>
                    <a:p>
                      <a:pPr indent="0" algn="ctr">
                        <a:lnSpc>
                          <a:spcPct val="100000"/>
                        </a:lnSpc>
                        <a:spcAft>
                          <a:spcPts val="0"/>
                        </a:spcAft>
                        <a:tabLst>
                          <a:tab pos="450215" algn="l"/>
                        </a:tabLst>
                      </a:pPr>
                      <a:r>
                        <a:rPr lang="sl-SI" sz="1200" dirty="0">
                          <a:effectLst/>
                        </a:rPr>
                        <a:t>PPVI 1</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a:effectLst/>
                        </a:rPr>
                        <a:t>Plavalna šola v naravi</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dirty="0">
                          <a:effectLst/>
                        </a:rPr>
                        <a:t>24. 4. – 26. 4. 2023</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dirty="0">
                          <a:effectLst/>
                        </a:rPr>
                        <a:t>vodja: S. Pivka</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extLst>
                  <a:ext uri="{0D108BD9-81ED-4DB2-BD59-A6C34878D82A}">
                    <a16:rowId xmlns:a16="http://schemas.microsoft.com/office/drawing/2014/main" val="1349908195"/>
                  </a:ext>
                </a:extLst>
              </a:tr>
              <a:tr h="746784">
                <a:tc>
                  <a:txBody>
                    <a:bodyPr/>
                    <a:lstStyle/>
                    <a:p>
                      <a:pPr indent="0" algn="ctr">
                        <a:lnSpc>
                          <a:spcPct val="100000"/>
                        </a:lnSpc>
                        <a:spcAft>
                          <a:spcPts val="0"/>
                        </a:spcAft>
                        <a:tabLst>
                          <a:tab pos="450215" algn="l"/>
                        </a:tabLst>
                      </a:pPr>
                      <a:r>
                        <a:rPr lang="sl-SI" sz="1200" dirty="0" smtClean="0">
                          <a:effectLst/>
                        </a:rPr>
                        <a:t>6.e</a:t>
                      </a:r>
                      <a:r>
                        <a:rPr lang="sl-SI" sz="1200" dirty="0">
                          <a:effectLst/>
                        </a:rPr>
                        <a:t>, 7.e, 8.e, 9.e, PPVI 2-4</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a:effectLst/>
                        </a:rPr>
                        <a:t>Naravoslovna šola v naravi</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a:effectLst/>
                        </a:rPr>
                        <a:t>5. 9. – 9. 9. 2022</a:t>
                      </a:r>
                      <a:endParaRPr lang="sl-SI"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tc>
                  <a:txBody>
                    <a:bodyPr/>
                    <a:lstStyle/>
                    <a:p>
                      <a:pPr indent="0" algn="ctr">
                        <a:lnSpc>
                          <a:spcPct val="100000"/>
                        </a:lnSpc>
                        <a:spcAft>
                          <a:spcPts val="0"/>
                        </a:spcAft>
                        <a:tabLst>
                          <a:tab pos="450215" algn="l"/>
                        </a:tabLst>
                      </a:pPr>
                      <a:r>
                        <a:rPr lang="sl-SI" sz="1200" dirty="0">
                          <a:effectLst/>
                        </a:rPr>
                        <a:t>vodja: A. Mihelčič (NIS),</a:t>
                      </a:r>
                    </a:p>
                    <a:p>
                      <a:pPr indent="0" algn="ctr">
                        <a:lnSpc>
                          <a:spcPct val="100000"/>
                        </a:lnSpc>
                        <a:spcAft>
                          <a:spcPts val="0"/>
                        </a:spcAft>
                        <a:tabLst>
                          <a:tab pos="450215" algn="l"/>
                        </a:tabLst>
                      </a:pPr>
                      <a:r>
                        <a:rPr lang="sl-SI" sz="1200" dirty="0">
                          <a:effectLst/>
                        </a:rPr>
                        <a:t>V. </a:t>
                      </a:r>
                      <a:r>
                        <a:rPr lang="sl-SI" sz="1200" dirty="0" err="1">
                          <a:effectLst/>
                        </a:rPr>
                        <a:t>Bunderla</a:t>
                      </a:r>
                      <a:r>
                        <a:rPr lang="sl-SI" sz="1200" dirty="0">
                          <a:effectLst/>
                        </a:rPr>
                        <a:t> (PPVI)</a:t>
                      </a:r>
                      <a:endParaRPr lang="sl-SI"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318" marR="45318" marT="0" marB="0"/>
                </a:tc>
                <a:extLst>
                  <a:ext uri="{0D108BD9-81ED-4DB2-BD59-A6C34878D82A}">
                    <a16:rowId xmlns:a16="http://schemas.microsoft.com/office/drawing/2014/main" val="4052169819"/>
                  </a:ext>
                </a:extLst>
              </a:tr>
            </a:tbl>
          </a:graphicData>
        </a:graphic>
      </p:graphicFrame>
    </p:spTree>
    <p:extLst>
      <p:ext uri="{BB962C8B-B14F-4D97-AF65-F5344CB8AC3E}">
        <p14:creationId xmlns:p14="http://schemas.microsoft.com/office/powerpoint/2010/main" val="3891197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2"/>
          <p:cNvSpPr txBox="1">
            <a:spLocks/>
          </p:cNvSpPr>
          <p:nvPr/>
        </p:nvSpPr>
        <p:spPr>
          <a:xfrm>
            <a:off x="356757" y="12354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Šole v naravi in tabori za učence nadstandardnega programa šport </a:t>
            </a:r>
            <a:endParaRPr lang="sl-SI" sz="1800" dirty="0">
              <a:solidFill>
                <a:schemeClr val="tx1"/>
              </a:solidFill>
              <a:latin typeface="+mj-lt"/>
            </a:endParaRPr>
          </a:p>
        </p:txBody>
      </p:sp>
      <p:graphicFrame>
        <p:nvGraphicFramePr>
          <p:cNvPr id="5" name="Tabela 4"/>
          <p:cNvGraphicFramePr>
            <a:graphicFrameLocks noGrp="1"/>
          </p:cNvGraphicFramePr>
          <p:nvPr>
            <p:extLst>
              <p:ext uri="{D42A27DB-BD31-4B8C-83A1-F6EECF244321}">
                <p14:modId xmlns:p14="http://schemas.microsoft.com/office/powerpoint/2010/main" val="2944497470"/>
              </p:ext>
            </p:extLst>
          </p:nvPr>
        </p:nvGraphicFramePr>
        <p:xfrm>
          <a:off x="356757" y="753890"/>
          <a:ext cx="7209903" cy="1928350"/>
        </p:xfrm>
        <a:graphic>
          <a:graphicData uri="http://schemas.openxmlformats.org/drawingml/2006/table">
            <a:tbl>
              <a:tblPr firstRow="1" bandRow="1">
                <a:tableStyleId>{165A5818-91DA-4400-851C-00DBC44C59E1}</a:tableStyleId>
              </a:tblPr>
              <a:tblGrid>
                <a:gridCol w="1378267">
                  <a:extLst>
                    <a:ext uri="{9D8B030D-6E8A-4147-A177-3AD203B41FA5}">
                      <a16:colId xmlns:a16="http://schemas.microsoft.com/office/drawing/2014/main" val="3737904927"/>
                    </a:ext>
                  </a:extLst>
                </a:gridCol>
                <a:gridCol w="3179876">
                  <a:extLst>
                    <a:ext uri="{9D8B030D-6E8A-4147-A177-3AD203B41FA5}">
                      <a16:colId xmlns:a16="http://schemas.microsoft.com/office/drawing/2014/main" val="133609857"/>
                    </a:ext>
                  </a:extLst>
                </a:gridCol>
                <a:gridCol w="2651760">
                  <a:extLst>
                    <a:ext uri="{9D8B030D-6E8A-4147-A177-3AD203B41FA5}">
                      <a16:colId xmlns:a16="http://schemas.microsoft.com/office/drawing/2014/main" val="1015720683"/>
                    </a:ext>
                  </a:extLst>
                </a:gridCol>
              </a:tblGrid>
              <a:tr h="137160">
                <a:tc>
                  <a:txBody>
                    <a:bodyPr/>
                    <a:lstStyle/>
                    <a:p>
                      <a:r>
                        <a:rPr lang="sl-SI" sz="1200" dirty="0" smtClean="0">
                          <a:solidFill>
                            <a:schemeClr val="tx1"/>
                          </a:solidFill>
                        </a:rPr>
                        <a:t>1.</a:t>
                      </a:r>
                      <a:r>
                        <a:rPr lang="sl-SI" sz="1200" baseline="0" dirty="0" smtClean="0">
                          <a:solidFill>
                            <a:schemeClr val="tx1"/>
                          </a:solidFill>
                        </a:rPr>
                        <a:t> razred</a:t>
                      </a:r>
                      <a:endParaRPr lang="sl-SI"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Zimovanje </a:t>
                      </a:r>
                      <a:endParaRPr lang="sl-SI" sz="1200" dirty="0"/>
                    </a:p>
                  </a:txBody>
                  <a:tcPr/>
                </a:tc>
                <a:tc>
                  <a:txBody>
                    <a:bodyPr/>
                    <a:lstStyle/>
                    <a:p>
                      <a:r>
                        <a:rPr lang="sl-SI" sz="1200" b="0" i="0" u="none" strike="noStrike" cap="none" dirty="0" smtClean="0">
                          <a:solidFill>
                            <a:schemeClr val="tx1"/>
                          </a:solidFill>
                          <a:latin typeface="+mj-lt"/>
                          <a:ea typeface="Arial"/>
                          <a:cs typeface="Arial"/>
                          <a:sym typeface="Arial"/>
                        </a:rPr>
                        <a:t>Januar 2023</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57276490"/>
                  </a:ext>
                </a:extLst>
              </a:tr>
              <a:tr h="1371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3. razred</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Šola smučanja Cerkno </a:t>
                      </a:r>
                    </a:p>
                  </a:txBody>
                  <a:tcPr/>
                </a:tc>
                <a:tc>
                  <a:txBody>
                    <a:bodyPr/>
                    <a:lstStyle/>
                    <a:p>
                      <a:r>
                        <a:rPr lang="sl-SI" sz="1200" b="0" i="0" u="none" strike="noStrike" cap="none" dirty="0" smtClean="0">
                          <a:solidFill>
                            <a:schemeClr val="tx1"/>
                          </a:solidFill>
                          <a:latin typeface="+mj-lt"/>
                          <a:ea typeface="Arial"/>
                          <a:cs typeface="Arial"/>
                          <a:sym typeface="Arial"/>
                        </a:rPr>
                        <a:t>marec 2023</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1675040970"/>
                  </a:ext>
                </a:extLst>
              </a:tr>
              <a:tr h="1371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5. razred</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Šola</a:t>
                      </a:r>
                      <a:r>
                        <a:rPr lang="sl-SI" sz="1200" b="0" i="0" u="none" strike="noStrike" cap="none" baseline="0" dirty="0" smtClean="0">
                          <a:solidFill>
                            <a:schemeClr val="tx1"/>
                          </a:solidFill>
                          <a:latin typeface="Arial"/>
                          <a:ea typeface="Arial"/>
                          <a:cs typeface="Arial"/>
                          <a:sym typeface="Arial"/>
                        </a:rPr>
                        <a:t> jadranja Izola</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Junij 2023</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761667792"/>
                  </a:ext>
                </a:extLst>
              </a:tr>
              <a:tr h="137160">
                <a:tc>
                  <a:txBody>
                    <a:bodyPr/>
                    <a:lstStyle/>
                    <a:p>
                      <a:r>
                        <a:rPr lang="sl-SI" sz="1200" b="0" i="0" u="none" strike="noStrike" cap="none" baseline="0" dirty="0" smtClean="0">
                          <a:solidFill>
                            <a:schemeClr val="tx1"/>
                          </a:solidFill>
                          <a:latin typeface="+mj-lt"/>
                          <a:ea typeface="Arial"/>
                          <a:cs typeface="Arial"/>
                          <a:sym typeface="Arial"/>
                        </a:rPr>
                        <a:t>7. razred</a:t>
                      </a:r>
                      <a:endParaRPr lang="sl-SI" sz="1200" b="0" i="0" u="none" strike="noStrike" cap="none" baseline="0"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Planinska šola na</a:t>
                      </a:r>
                      <a:r>
                        <a:rPr lang="sl-SI" sz="1200" b="0" i="0" u="none" strike="noStrike" cap="none" baseline="0" dirty="0" smtClean="0">
                          <a:solidFill>
                            <a:schemeClr val="tx1"/>
                          </a:solidFill>
                          <a:latin typeface="Arial"/>
                          <a:ea typeface="Arial"/>
                          <a:cs typeface="Arial"/>
                          <a:sym typeface="Arial"/>
                        </a:rPr>
                        <a:t> Zelenici </a:t>
                      </a:r>
                      <a:endParaRPr lang="sl-SI" sz="1200" b="0" i="0" u="none" strike="noStrike" cap="none" dirty="0">
                        <a:solidFill>
                          <a:schemeClr val="tx1"/>
                        </a:solidFill>
                        <a:latin typeface="+mj-lt"/>
                        <a:ea typeface="Arial"/>
                        <a:cs typeface="Arial"/>
                        <a:sym typeface="Arial"/>
                      </a:endParaRPr>
                    </a:p>
                  </a:txBody>
                  <a:tcPr/>
                </a:tc>
                <a:tc>
                  <a:txBody>
                    <a:bodyPr/>
                    <a:lstStyle/>
                    <a:p>
                      <a:r>
                        <a:rPr lang="sl-SI" sz="1200" b="0" i="0" u="none" strike="noStrike" cap="none" dirty="0" smtClean="0">
                          <a:solidFill>
                            <a:schemeClr val="tx1"/>
                          </a:solidFill>
                          <a:latin typeface="+mj-lt"/>
                          <a:ea typeface="Arial"/>
                          <a:cs typeface="Arial"/>
                          <a:sym typeface="Arial"/>
                        </a:rPr>
                        <a:t>september</a:t>
                      </a:r>
                      <a:r>
                        <a:rPr lang="sl-SI" sz="1200" b="0" i="0" u="none" strike="noStrike" cap="none" baseline="0" dirty="0" smtClean="0">
                          <a:solidFill>
                            <a:schemeClr val="tx1"/>
                          </a:solidFill>
                          <a:latin typeface="+mj-lt"/>
                          <a:ea typeface="Arial"/>
                          <a:cs typeface="Arial"/>
                          <a:sym typeface="Arial"/>
                        </a:rPr>
                        <a:t> 2022</a:t>
                      </a:r>
                      <a:endParaRPr lang="sl-SI" sz="1200" b="0" i="0" u="none" strike="noStrike" cap="none" dirty="0">
                        <a:solidFill>
                          <a:schemeClr val="tx1"/>
                        </a:solidFill>
                        <a:latin typeface="+mj-lt"/>
                        <a:ea typeface="Arial"/>
                        <a:cs typeface="Arial"/>
                        <a:sym typeface="Arial"/>
                      </a:endParaRPr>
                    </a:p>
                  </a:txBody>
                  <a:tcPr/>
                </a:tc>
                <a:extLst>
                  <a:ext uri="{0D108BD9-81ED-4DB2-BD59-A6C34878D82A}">
                    <a16:rowId xmlns:a16="http://schemas.microsoft.com/office/drawing/2014/main" val="3768057446"/>
                  </a:ext>
                </a:extLst>
              </a:tr>
              <a:tr h="28243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8. razred</a:t>
                      </a:r>
                      <a:endParaRPr lang="sl-SI" sz="1200" b="0" i="0" u="none" strike="noStrike" cap="none" dirty="0">
                        <a:solidFill>
                          <a:schemeClr val="tx1"/>
                        </a:solidFill>
                        <a:latin typeface="+mj-lt"/>
                        <a:ea typeface="Arial"/>
                        <a:cs typeface="Arial"/>
                        <a:sym typeface="Aria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mj-lt"/>
                          <a:ea typeface="Arial"/>
                          <a:cs typeface="Arial"/>
                          <a:sym typeface="Arial"/>
                        </a:rPr>
                        <a:t>Šola preživetja v naravi Bloke</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baseline="0" dirty="0" smtClean="0">
                          <a:solidFill>
                            <a:schemeClr val="tx1"/>
                          </a:solidFill>
                          <a:latin typeface="+mj-lt"/>
                          <a:ea typeface="Arial"/>
                          <a:cs typeface="Arial"/>
                          <a:sym typeface="Arial"/>
                        </a:rPr>
                        <a:t>junij 2022</a:t>
                      </a:r>
                    </a:p>
                  </a:txBody>
                  <a:tcPr/>
                </a:tc>
                <a:extLst>
                  <a:ext uri="{0D108BD9-81ED-4DB2-BD59-A6C34878D82A}">
                    <a16:rowId xmlns:a16="http://schemas.microsoft.com/office/drawing/2014/main" val="1038560492"/>
                  </a:ext>
                </a:extLst>
              </a:tr>
              <a:tr h="13716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9. razred</a:t>
                      </a:r>
                      <a:endParaRPr lang="sl-SI" sz="1200" b="0" i="0" u="none" strike="noStrike" cap="none" dirty="0">
                        <a:solidFill>
                          <a:schemeClr val="tx1"/>
                        </a:solidFill>
                        <a:latin typeface="+mj-lt"/>
                        <a:ea typeface="Arial"/>
                        <a:cs typeface="Arial"/>
                        <a:sym typeface="Aria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Prečenje Julijcev</a:t>
                      </a:r>
                      <a:r>
                        <a:rPr lang="sl-SI" sz="1200" b="0" i="0" u="none" strike="noStrike" cap="none" baseline="0" dirty="0" smtClean="0">
                          <a:solidFill>
                            <a:schemeClr val="tx1"/>
                          </a:solidFill>
                          <a:latin typeface="Arial"/>
                          <a:ea typeface="Arial"/>
                          <a:cs typeface="Arial"/>
                          <a:sym typeface="Arial"/>
                        </a:rPr>
                        <a:t> </a:t>
                      </a:r>
                      <a:endParaRPr lang="sl-SI" sz="1200" b="0" i="0" u="none" strike="noStrike" cap="none" dirty="0">
                        <a:solidFill>
                          <a:schemeClr val="tx1"/>
                        </a:solidFill>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september</a:t>
                      </a:r>
                      <a:r>
                        <a:rPr lang="sl-SI" sz="1200" b="0" i="0" u="none" strike="noStrike" cap="none" baseline="0" dirty="0" smtClean="0">
                          <a:solidFill>
                            <a:schemeClr val="tx1"/>
                          </a:solidFill>
                          <a:latin typeface="Arial"/>
                          <a:ea typeface="Arial"/>
                          <a:cs typeface="Arial"/>
                          <a:sym typeface="Arial"/>
                        </a:rPr>
                        <a:t> 2021</a:t>
                      </a:r>
                      <a:endParaRPr lang="sl-SI" sz="1200" b="0" i="0" u="none" strike="noStrike" cap="none" baseline="0" dirty="0">
                        <a:solidFill>
                          <a:schemeClr val="tx1"/>
                        </a:solidFill>
                        <a:latin typeface="+mj-lt"/>
                        <a:ea typeface="Arial"/>
                        <a:cs typeface="Arial"/>
                        <a:sym typeface="Arial"/>
                      </a:endParaRPr>
                    </a:p>
                  </a:txBody>
                  <a:tcPr/>
                </a:tc>
                <a:extLst>
                  <a:ext uri="{0D108BD9-81ED-4DB2-BD59-A6C34878D82A}">
                    <a16:rowId xmlns:a16="http://schemas.microsoft.com/office/drawing/2014/main" val="163533358"/>
                  </a:ext>
                </a:extLst>
              </a:tr>
              <a:tr h="137160">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sl-SI" sz="1200" b="0" i="0" u="none" strike="noStrike" cap="none" dirty="0">
                        <a:solidFill>
                          <a:schemeClr val="tx1"/>
                        </a:solidFill>
                        <a:latin typeface="+mj-lt"/>
                        <a:ea typeface="Arial"/>
                        <a:cs typeface="Arial"/>
                        <a:sym typeface="Aria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Šola preživetja v naravi Bloke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sl-SI" sz="1200" b="0" i="0" u="none" strike="noStrike" cap="none" dirty="0" smtClean="0">
                          <a:solidFill>
                            <a:schemeClr val="tx1"/>
                          </a:solidFill>
                          <a:latin typeface="Arial"/>
                          <a:ea typeface="Arial"/>
                          <a:cs typeface="Arial"/>
                          <a:sym typeface="Arial"/>
                        </a:rPr>
                        <a:t>september</a:t>
                      </a:r>
                      <a:r>
                        <a:rPr lang="sl-SI" sz="1200" b="0" i="0" u="none" strike="noStrike" cap="none" baseline="0" dirty="0" smtClean="0">
                          <a:solidFill>
                            <a:schemeClr val="tx1"/>
                          </a:solidFill>
                          <a:latin typeface="Arial"/>
                          <a:ea typeface="Arial"/>
                          <a:cs typeface="Arial"/>
                          <a:sym typeface="Arial"/>
                        </a:rPr>
                        <a:t> 2021</a:t>
                      </a:r>
                    </a:p>
                  </a:txBody>
                  <a:tcPr/>
                </a:tc>
                <a:extLst>
                  <a:ext uri="{0D108BD9-81ED-4DB2-BD59-A6C34878D82A}">
                    <a16:rowId xmlns:a16="http://schemas.microsoft.com/office/drawing/2014/main" val="3848856794"/>
                  </a:ext>
                </a:extLst>
              </a:tr>
            </a:tbl>
          </a:graphicData>
        </a:graphic>
      </p:graphicFrame>
      <p:pic>
        <p:nvPicPr>
          <p:cNvPr id="2054" name="Picture 6" descr="After School Activities | St. Joseph Blata L-Bajda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119176"/>
            <a:ext cx="3886200" cy="2024324"/>
          </a:xfrm>
          <a:prstGeom prst="rect">
            <a:avLst/>
          </a:prstGeom>
          <a:noFill/>
          <a:extLst>
            <a:ext uri="{909E8E84-426E-40DD-AFC4-6F175D3DCCD1}">
              <a14:hiddenFill xmlns:a14="http://schemas.microsoft.com/office/drawing/2010/main">
                <a:solidFill>
                  <a:srgbClr val="FFFFFF"/>
                </a:solidFill>
              </a14:hiddenFill>
            </a:ext>
          </a:extLst>
        </p:spPr>
      </p:pic>
      <p:sp>
        <p:nvSpPr>
          <p:cNvPr id="7" name="Pravokotnik 6"/>
          <p:cNvSpPr/>
          <p:nvPr/>
        </p:nvSpPr>
        <p:spPr>
          <a:xfrm>
            <a:off x="356757" y="2778453"/>
            <a:ext cx="8651677" cy="329386"/>
          </a:xfrm>
          <a:prstGeom prst="rect">
            <a:avLst/>
          </a:prstGeom>
        </p:spPr>
        <p:txBody>
          <a:bodyPr wrap="square">
            <a:spAutoFit/>
          </a:bodyPr>
          <a:lstStyle/>
          <a:p>
            <a:pPr algn="just">
              <a:lnSpc>
                <a:spcPts val="2100"/>
              </a:lnSpc>
            </a:pPr>
            <a:r>
              <a:rPr lang="sl-SI" sz="1200" dirty="0" smtClean="0">
                <a:solidFill>
                  <a:schemeClr val="tx1"/>
                </a:solidFill>
              </a:rPr>
              <a:t>Z vsebino</a:t>
            </a:r>
            <a:r>
              <a:rPr lang="sl-SI" sz="1200" dirty="0">
                <a:solidFill>
                  <a:schemeClr val="tx1"/>
                </a:solidFill>
              </a:rPr>
              <a:t>, organizacijo in stroški posameznih aktivnosti bodo starši seznanjeni na roditeljskih sestankih</a:t>
            </a:r>
            <a:r>
              <a:rPr lang="sl-SI" sz="1200" dirty="0" smtClean="0">
                <a:solidFill>
                  <a:schemeClr val="tx1"/>
                </a:solidFill>
              </a:rPr>
              <a:t>.</a:t>
            </a:r>
          </a:p>
        </p:txBody>
      </p:sp>
    </p:spTree>
    <p:extLst>
      <p:ext uri="{BB962C8B-B14F-4D97-AF65-F5344CB8AC3E}">
        <p14:creationId xmlns:p14="http://schemas.microsoft.com/office/powerpoint/2010/main" val="3832658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463438" y="489973"/>
            <a:ext cx="3715710" cy="4131900"/>
          </a:xfrm>
          <a:prstGeom prst="rect">
            <a:avLst/>
          </a:prstGeom>
        </p:spPr>
        <p:txBody>
          <a:bodyPr wrap="square">
            <a:spAutoFit/>
          </a:bodyPr>
          <a:lstStyle/>
          <a:p>
            <a:pPr algn="just">
              <a:lnSpc>
                <a:spcPts val="2100"/>
              </a:lnSpc>
            </a:pPr>
            <a:endParaRPr lang="sl-SI" sz="1200" dirty="0" smtClean="0">
              <a:solidFill>
                <a:schemeClr val="tx1"/>
              </a:solidFill>
            </a:endParaRPr>
          </a:p>
          <a:p>
            <a:pPr marL="285750" indent="-285750" algn="just">
              <a:lnSpc>
                <a:spcPts val="2100"/>
              </a:lnSpc>
              <a:buFont typeface="Arial" panose="020B0604020202020204" pitchFamily="34" charset="0"/>
              <a:buChar char="•"/>
            </a:pPr>
            <a:r>
              <a:rPr lang="sl-SI" dirty="0" err="1" smtClean="0"/>
              <a:t>Nadstandarni</a:t>
            </a:r>
            <a:r>
              <a:rPr lang="sl-SI" dirty="0" smtClean="0"/>
              <a:t> športni program</a:t>
            </a:r>
          </a:p>
          <a:p>
            <a:pPr marL="285750" indent="-285750" algn="just">
              <a:lnSpc>
                <a:spcPts val="2100"/>
              </a:lnSpc>
              <a:buFont typeface="Arial" panose="020B0604020202020204" pitchFamily="34" charset="0"/>
              <a:buChar char="•"/>
            </a:pPr>
            <a:r>
              <a:rPr lang="sl-SI" i="1" dirty="0" smtClean="0"/>
              <a:t>Kako naj se učim</a:t>
            </a:r>
            <a:r>
              <a:rPr lang="sl-SI" dirty="0" smtClean="0"/>
              <a:t> (5. Razred) </a:t>
            </a:r>
          </a:p>
          <a:p>
            <a:pPr marL="285750" indent="-285750" algn="just">
              <a:lnSpc>
                <a:spcPts val="2100"/>
              </a:lnSpc>
              <a:buFont typeface="Arial" panose="020B0604020202020204" pitchFamily="34" charset="0"/>
              <a:buChar char="•"/>
            </a:pPr>
            <a:r>
              <a:rPr lang="sl-SI" dirty="0" smtClean="0"/>
              <a:t>Projekt </a:t>
            </a:r>
            <a:r>
              <a:rPr lang="sl-SI" i="1" dirty="0" smtClean="0"/>
              <a:t>zgodbe naše podružnice</a:t>
            </a:r>
            <a:r>
              <a:rPr lang="sl-SI" dirty="0" smtClean="0"/>
              <a:t> </a:t>
            </a:r>
          </a:p>
          <a:p>
            <a:pPr marL="285750" indent="-285750" algn="just">
              <a:lnSpc>
                <a:spcPts val="2100"/>
              </a:lnSpc>
              <a:buFont typeface="Arial" panose="020B0604020202020204" pitchFamily="34" charset="0"/>
              <a:buChar char="•"/>
            </a:pPr>
            <a:r>
              <a:rPr lang="sl-SI" dirty="0" smtClean="0"/>
              <a:t>Čim manj odpadne hrane</a:t>
            </a:r>
          </a:p>
          <a:p>
            <a:pPr marL="285750" indent="-285750" algn="just">
              <a:lnSpc>
                <a:spcPts val="2100"/>
              </a:lnSpc>
              <a:buFont typeface="Arial" panose="020B0604020202020204" pitchFamily="34" charset="0"/>
              <a:buChar char="•"/>
            </a:pPr>
            <a:r>
              <a:rPr lang="sl-SI" dirty="0" smtClean="0"/>
              <a:t>Mali/veliki prijatelj</a:t>
            </a:r>
          </a:p>
          <a:p>
            <a:pPr marL="285750" indent="-285750" algn="just">
              <a:lnSpc>
                <a:spcPts val="2100"/>
              </a:lnSpc>
              <a:buFont typeface="Arial" panose="020B0604020202020204" pitchFamily="34" charset="0"/>
              <a:buChar char="•"/>
            </a:pPr>
            <a:r>
              <a:rPr lang="sl-SI" dirty="0" smtClean="0"/>
              <a:t>Prostovoljstvo</a:t>
            </a:r>
          </a:p>
          <a:p>
            <a:pPr marL="285750" indent="-285750" algn="just">
              <a:lnSpc>
                <a:spcPts val="2100"/>
              </a:lnSpc>
              <a:buFont typeface="Arial" panose="020B0604020202020204" pitchFamily="34" charset="0"/>
              <a:buChar char="•"/>
            </a:pPr>
            <a:r>
              <a:rPr lang="sl-SI" i="1" dirty="0" smtClean="0"/>
              <a:t>Zlati sonček</a:t>
            </a:r>
            <a:r>
              <a:rPr lang="sl-SI" dirty="0" smtClean="0"/>
              <a:t> (od 1. do 3. Razreda)</a:t>
            </a:r>
          </a:p>
          <a:p>
            <a:pPr marL="285750" indent="-285750" algn="just">
              <a:lnSpc>
                <a:spcPts val="2100"/>
              </a:lnSpc>
              <a:buFont typeface="Arial" panose="020B0604020202020204" pitchFamily="34" charset="0"/>
              <a:buChar char="•"/>
            </a:pPr>
            <a:r>
              <a:rPr lang="sl-SI" i="1" dirty="0" smtClean="0"/>
              <a:t>Krpan</a:t>
            </a:r>
            <a:r>
              <a:rPr lang="sl-SI" dirty="0" smtClean="0"/>
              <a:t> (4., 5. Razred)</a:t>
            </a:r>
          </a:p>
          <a:p>
            <a:pPr marL="285750" indent="-285750" algn="just">
              <a:lnSpc>
                <a:spcPts val="2100"/>
              </a:lnSpc>
              <a:buFont typeface="Arial" panose="020B0604020202020204" pitchFamily="34" charset="0"/>
              <a:buChar char="•"/>
            </a:pPr>
            <a:r>
              <a:rPr lang="sl-SI" i="1" dirty="0" smtClean="0"/>
              <a:t>Bralna značka</a:t>
            </a:r>
            <a:r>
              <a:rPr lang="sl-SI" dirty="0" smtClean="0"/>
              <a:t> (od 1. do 9. Razreda) </a:t>
            </a:r>
          </a:p>
          <a:p>
            <a:pPr marL="285750" indent="-285750" algn="just">
              <a:lnSpc>
                <a:spcPts val="2100"/>
              </a:lnSpc>
              <a:buFont typeface="Arial" panose="020B0604020202020204" pitchFamily="34" charset="0"/>
              <a:buChar char="•"/>
            </a:pPr>
            <a:r>
              <a:rPr lang="sl-SI" i="1" dirty="0" smtClean="0"/>
              <a:t>Rastem s knjigo</a:t>
            </a:r>
            <a:r>
              <a:rPr lang="sl-SI" dirty="0" smtClean="0"/>
              <a:t>  (7. Razred)</a:t>
            </a:r>
          </a:p>
          <a:p>
            <a:pPr marL="285750" indent="-285750" algn="just">
              <a:lnSpc>
                <a:spcPts val="2100"/>
              </a:lnSpc>
              <a:buFont typeface="Arial" panose="020B0604020202020204" pitchFamily="34" charset="0"/>
              <a:buChar char="•"/>
            </a:pPr>
            <a:r>
              <a:rPr lang="sl-SI" i="1" dirty="0" err="1" smtClean="0"/>
              <a:t>Megakviz</a:t>
            </a:r>
            <a:r>
              <a:rPr lang="sl-SI" dirty="0" smtClean="0"/>
              <a:t> (od 7. do 9. Razred)</a:t>
            </a:r>
          </a:p>
          <a:p>
            <a:pPr marL="285750" indent="-285750" algn="just">
              <a:lnSpc>
                <a:spcPts val="2100"/>
              </a:lnSpc>
              <a:buFont typeface="Arial" panose="020B0604020202020204" pitchFamily="34" charset="0"/>
              <a:buChar char="•"/>
            </a:pPr>
            <a:r>
              <a:rPr lang="sl-SI" i="1" dirty="0" smtClean="0"/>
              <a:t>Planetu zemlja prijazna šola</a:t>
            </a:r>
            <a:endParaRPr lang="sl-SI" dirty="0" smtClean="0"/>
          </a:p>
          <a:p>
            <a:pPr marL="285750" indent="-285750" algn="just">
              <a:lnSpc>
                <a:spcPts val="2100"/>
              </a:lnSpc>
              <a:buFont typeface="Arial" panose="020B0604020202020204" pitchFamily="34" charset="0"/>
              <a:buChar char="•"/>
            </a:pPr>
            <a:r>
              <a:rPr lang="sl-SI" i="1" dirty="0" smtClean="0"/>
              <a:t>Projekt las – operacija zeleni turizem </a:t>
            </a:r>
            <a:endParaRPr lang="sl-SI" dirty="0" smtClean="0"/>
          </a:p>
          <a:p>
            <a:pPr algn="just">
              <a:lnSpc>
                <a:spcPts val="2100"/>
              </a:lnSpc>
            </a:pPr>
            <a:r>
              <a:rPr lang="sl-SI" dirty="0" smtClean="0"/>
              <a:t> </a:t>
            </a:r>
            <a:endParaRPr lang="sl-SI" sz="1200" dirty="0">
              <a:solidFill>
                <a:schemeClr val="tx1"/>
              </a:solidFill>
            </a:endParaRPr>
          </a:p>
        </p:txBody>
      </p:sp>
      <p:sp>
        <p:nvSpPr>
          <p:cNvPr id="5" name="Google Shape;964;p32"/>
          <p:cNvSpPr txBox="1">
            <a:spLocks/>
          </p:cNvSpPr>
          <p:nvPr/>
        </p:nvSpPr>
        <p:spPr>
          <a:xfrm>
            <a:off x="463437" y="127687"/>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600" dirty="0" smtClean="0">
                <a:solidFill>
                  <a:schemeClr val="tx1"/>
                </a:solidFill>
                <a:latin typeface="+mj-lt"/>
              </a:rPr>
              <a:t>Projekti</a:t>
            </a:r>
            <a:endParaRPr lang="sl-SI" sz="1600" dirty="0">
              <a:solidFill>
                <a:schemeClr val="tx1"/>
              </a:solidFill>
              <a:latin typeface="+mj-lt"/>
            </a:endParaRPr>
          </a:p>
        </p:txBody>
      </p:sp>
      <p:sp>
        <p:nvSpPr>
          <p:cNvPr id="6" name="Pravokotnik 5"/>
          <p:cNvSpPr/>
          <p:nvPr/>
        </p:nvSpPr>
        <p:spPr>
          <a:xfrm>
            <a:off x="4629038" y="489972"/>
            <a:ext cx="3715710" cy="3593291"/>
          </a:xfrm>
          <a:prstGeom prst="rect">
            <a:avLst/>
          </a:prstGeom>
        </p:spPr>
        <p:txBody>
          <a:bodyPr wrap="square">
            <a:spAutoFit/>
          </a:bodyPr>
          <a:lstStyle/>
          <a:p>
            <a:pPr algn="just">
              <a:lnSpc>
                <a:spcPts val="2100"/>
              </a:lnSpc>
            </a:pPr>
            <a:endParaRPr lang="sl-SI" sz="1200" dirty="0" smtClean="0">
              <a:solidFill>
                <a:schemeClr val="tx1"/>
              </a:solidFill>
            </a:endParaRPr>
          </a:p>
          <a:p>
            <a:pPr marL="285750" indent="-285750" algn="just">
              <a:lnSpc>
                <a:spcPts val="2100"/>
              </a:lnSpc>
              <a:buFont typeface="Arial" panose="020B0604020202020204" pitchFamily="34" charset="0"/>
              <a:buChar char="•"/>
            </a:pPr>
            <a:r>
              <a:rPr lang="sl-SI" dirty="0" err="1" smtClean="0"/>
              <a:t>Pešbus</a:t>
            </a:r>
            <a:endParaRPr lang="sl-SI" dirty="0" smtClean="0"/>
          </a:p>
          <a:p>
            <a:pPr marL="285750" indent="-285750" algn="just">
              <a:lnSpc>
                <a:spcPts val="2100"/>
              </a:lnSpc>
              <a:buFont typeface="Arial" panose="020B0604020202020204" pitchFamily="34" charset="0"/>
              <a:buChar char="•"/>
            </a:pPr>
            <a:r>
              <a:rPr lang="sl-SI" dirty="0" smtClean="0"/>
              <a:t>Tom potuje, otroke obiskuje</a:t>
            </a:r>
          </a:p>
          <a:p>
            <a:pPr marL="285750" indent="-285750" algn="just">
              <a:lnSpc>
                <a:spcPts val="2100"/>
              </a:lnSpc>
              <a:buFont typeface="Arial" panose="020B0604020202020204" pitchFamily="34" charset="0"/>
              <a:buChar char="•"/>
            </a:pPr>
            <a:r>
              <a:rPr lang="sl-SI" dirty="0"/>
              <a:t>Projekt Las Notranjske – Kruh nas povezuje</a:t>
            </a:r>
          </a:p>
          <a:p>
            <a:pPr marL="285750" indent="-285750" algn="just">
              <a:lnSpc>
                <a:spcPts val="2100"/>
              </a:lnSpc>
              <a:buFont typeface="Arial" panose="020B0604020202020204" pitchFamily="34" charset="0"/>
              <a:buChar char="•"/>
            </a:pPr>
            <a:r>
              <a:rPr lang="sl-SI" dirty="0"/>
              <a:t>Evropska solidarnostna </a:t>
            </a:r>
            <a:r>
              <a:rPr lang="sl-SI" dirty="0" smtClean="0"/>
              <a:t>enotnost</a:t>
            </a:r>
          </a:p>
          <a:p>
            <a:pPr marL="285750" indent="-285750" algn="just">
              <a:lnSpc>
                <a:spcPts val="2100"/>
              </a:lnSpc>
              <a:buFont typeface="Arial" panose="020B0604020202020204" pitchFamily="34" charset="0"/>
              <a:buChar char="•"/>
            </a:pPr>
            <a:r>
              <a:rPr lang="sl-SI" dirty="0"/>
              <a:t>Mladinska </a:t>
            </a:r>
            <a:r>
              <a:rPr lang="sl-SI" dirty="0" smtClean="0"/>
              <a:t>izmenjava</a:t>
            </a:r>
          </a:p>
          <a:p>
            <a:pPr marL="285750" indent="-285750" algn="just">
              <a:lnSpc>
                <a:spcPts val="2100"/>
              </a:lnSpc>
              <a:buFont typeface="Arial" panose="020B0604020202020204" pitchFamily="34" charset="0"/>
              <a:buChar char="•"/>
            </a:pPr>
            <a:r>
              <a:rPr lang="sl-SI" dirty="0"/>
              <a:t>»Make a </a:t>
            </a:r>
            <a:r>
              <a:rPr lang="sl-SI" dirty="0" err="1"/>
              <a:t>path</a:t>
            </a:r>
            <a:r>
              <a:rPr lang="sl-SI" dirty="0"/>
              <a:t>, make a </a:t>
            </a:r>
            <a:r>
              <a:rPr lang="sl-SI" dirty="0" err="1"/>
              <a:t>better</a:t>
            </a:r>
            <a:r>
              <a:rPr lang="sl-SI" dirty="0"/>
              <a:t> place</a:t>
            </a:r>
            <a:r>
              <a:rPr lang="sl-SI" dirty="0" smtClean="0"/>
              <a:t>«</a:t>
            </a:r>
          </a:p>
          <a:p>
            <a:pPr marL="285750" indent="-285750" algn="just">
              <a:lnSpc>
                <a:spcPts val="2100"/>
              </a:lnSpc>
              <a:buFont typeface="Arial" panose="020B0604020202020204" pitchFamily="34" charset="0"/>
              <a:buChar char="•"/>
            </a:pPr>
            <a:r>
              <a:rPr lang="sl-SI" dirty="0"/>
              <a:t>Projekt </a:t>
            </a:r>
            <a:r>
              <a:rPr lang="sl-SI" dirty="0" smtClean="0"/>
              <a:t>KA210 (gozdna pedagogika)</a:t>
            </a:r>
          </a:p>
          <a:p>
            <a:pPr marL="285750" indent="-285750" algn="just">
              <a:lnSpc>
                <a:spcPts val="2100"/>
              </a:lnSpc>
              <a:buFont typeface="Arial" panose="020B0604020202020204" pitchFamily="34" charset="0"/>
              <a:buChar char="•"/>
            </a:pPr>
            <a:r>
              <a:rPr lang="sl-SI" dirty="0"/>
              <a:t>Izmenjava prazničnih voščilnic (</a:t>
            </a:r>
            <a:r>
              <a:rPr lang="sl-SI" dirty="0" err="1"/>
              <a:t>Holiday</a:t>
            </a:r>
            <a:r>
              <a:rPr lang="sl-SI" dirty="0"/>
              <a:t> </a:t>
            </a:r>
            <a:r>
              <a:rPr lang="sl-SI" dirty="0" err="1"/>
              <a:t>Card</a:t>
            </a:r>
            <a:r>
              <a:rPr lang="sl-SI" dirty="0"/>
              <a:t> Exchange</a:t>
            </a:r>
            <a:r>
              <a:rPr lang="sl-SI" dirty="0" smtClean="0"/>
              <a:t>)</a:t>
            </a:r>
          </a:p>
          <a:p>
            <a:pPr marL="285750" indent="-285750" algn="just">
              <a:lnSpc>
                <a:spcPts val="2100"/>
              </a:lnSpc>
              <a:buFont typeface="Arial" panose="020B0604020202020204" pitchFamily="34" charset="0"/>
              <a:buChar char="•"/>
            </a:pPr>
            <a:r>
              <a:rPr lang="sl-SI" dirty="0"/>
              <a:t>Pen </a:t>
            </a:r>
            <a:r>
              <a:rPr lang="sl-SI" dirty="0" err="1"/>
              <a:t>Pals</a:t>
            </a:r>
            <a:endParaRPr lang="sl-SI" dirty="0"/>
          </a:p>
          <a:p>
            <a:pPr algn="just">
              <a:lnSpc>
                <a:spcPts val="2100"/>
              </a:lnSpc>
            </a:pPr>
            <a:r>
              <a:rPr lang="sl-SI" dirty="0" smtClean="0"/>
              <a:t> </a:t>
            </a:r>
            <a:endParaRPr lang="sl-SI" sz="1200" dirty="0">
              <a:solidFill>
                <a:schemeClr val="tx1"/>
              </a:solidFill>
            </a:endParaRPr>
          </a:p>
        </p:txBody>
      </p:sp>
    </p:spTree>
    <p:extLst>
      <p:ext uri="{BB962C8B-B14F-4D97-AF65-F5344CB8AC3E}">
        <p14:creationId xmlns:p14="http://schemas.microsoft.com/office/powerpoint/2010/main" val="3638086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463438" y="489973"/>
            <a:ext cx="3715710" cy="2246769"/>
          </a:xfrm>
          <a:prstGeom prst="rect">
            <a:avLst/>
          </a:prstGeom>
        </p:spPr>
        <p:txBody>
          <a:bodyPr wrap="square">
            <a:spAutoFit/>
          </a:bodyPr>
          <a:lstStyle/>
          <a:p>
            <a:pPr algn="just">
              <a:lnSpc>
                <a:spcPts val="2100"/>
              </a:lnSpc>
            </a:pPr>
            <a:endParaRPr lang="sl-SI" sz="1200" dirty="0" smtClean="0">
              <a:solidFill>
                <a:schemeClr val="tx1"/>
              </a:solidFill>
            </a:endParaRPr>
          </a:p>
          <a:p>
            <a:pPr marL="285750" indent="-285750" algn="just">
              <a:lnSpc>
                <a:spcPts val="2100"/>
              </a:lnSpc>
              <a:buFont typeface="Arial" panose="020B0604020202020204" pitchFamily="34" charset="0"/>
              <a:buChar char="•"/>
            </a:pPr>
            <a:r>
              <a:rPr lang="sl-SI" dirty="0"/>
              <a:t>Učenje s tačkami </a:t>
            </a:r>
            <a:r>
              <a:rPr lang="sl-SI" dirty="0" smtClean="0"/>
              <a:t>pomagačkami</a:t>
            </a:r>
          </a:p>
          <a:p>
            <a:pPr marL="285750" indent="-285750" algn="just">
              <a:lnSpc>
                <a:spcPts val="2100"/>
              </a:lnSpc>
              <a:buFont typeface="Arial" panose="020B0604020202020204" pitchFamily="34" charset="0"/>
              <a:buChar char="•"/>
            </a:pPr>
            <a:r>
              <a:rPr lang="sl-SI" dirty="0"/>
              <a:t>Knjiga </a:t>
            </a:r>
            <a:r>
              <a:rPr lang="sl-SI" dirty="0" smtClean="0"/>
              <a:t>rekordov</a:t>
            </a:r>
          </a:p>
          <a:p>
            <a:pPr marL="285750" indent="-285750" algn="just">
              <a:lnSpc>
                <a:spcPts val="2100"/>
              </a:lnSpc>
              <a:buFont typeface="Arial" panose="020B0604020202020204" pitchFamily="34" charset="0"/>
              <a:buChar char="•"/>
            </a:pPr>
            <a:r>
              <a:rPr lang="sl-SI" dirty="0" err="1" smtClean="0"/>
              <a:t>Hipoterapija</a:t>
            </a:r>
            <a:endParaRPr lang="sl-SI" dirty="0" smtClean="0"/>
          </a:p>
          <a:p>
            <a:pPr marL="285750" indent="-285750" algn="just">
              <a:lnSpc>
                <a:spcPts val="2100"/>
              </a:lnSpc>
              <a:buFont typeface="Arial" panose="020B0604020202020204" pitchFamily="34" charset="0"/>
              <a:buChar char="•"/>
            </a:pPr>
            <a:r>
              <a:rPr lang="sl-SI" dirty="0"/>
              <a:t>Sodelovanje s šolo </a:t>
            </a:r>
            <a:r>
              <a:rPr lang="sl-SI" dirty="0" smtClean="0"/>
              <a:t>Tolmin</a:t>
            </a:r>
          </a:p>
          <a:p>
            <a:pPr marL="285750" indent="-285750" algn="just">
              <a:lnSpc>
                <a:spcPts val="2100"/>
              </a:lnSpc>
              <a:buFont typeface="Arial" panose="020B0604020202020204" pitchFamily="34" charset="0"/>
              <a:buChar char="•"/>
            </a:pPr>
            <a:r>
              <a:rPr lang="sl-SI" dirty="0"/>
              <a:t>Božičkova </a:t>
            </a:r>
            <a:r>
              <a:rPr lang="sl-SI" dirty="0" smtClean="0"/>
              <a:t>pošta</a:t>
            </a:r>
          </a:p>
          <a:p>
            <a:pPr marL="285750" indent="-285750" algn="just">
              <a:lnSpc>
                <a:spcPts val="2100"/>
              </a:lnSpc>
              <a:buFont typeface="Arial" panose="020B0604020202020204" pitchFamily="34" charset="0"/>
              <a:buChar char="•"/>
            </a:pPr>
            <a:r>
              <a:rPr lang="sl-SI" dirty="0"/>
              <a:t>Sobivanje - Spodbujamo </a:t>
            </a:r>
            <a:r>
              <a:rPr lang="sl-SI" dirty="0" smtClean="0"/>
              <a:t>prijateljstvo</a:t>
            </a:r>
          </a:p>
          <a:p>
            <a:pPr marL="285750" indent="-285750" algn="just">
              <a:lnSpc>
                <a:spcPts val="2100"/>
              </a:lnSpc>
              <a:buFont typeface="Arial" panose="020B0604020202020204" pitchFamily="34" charset="0"/>
              <a:buChar char="•"/>
            </a:pPr>
            <a:r>
              <a:rPr lang="sl-SI" dirty="0"/>
              <a:t>Naša mala knjižnica</a:t>
            </a:r>
            <a:r>
              <a:rPr lang="sl-SI" dirty="0" smtClean="0"/>
              <a:t> </a:t>
            </a:r>
            <a:endParaRPr lang="sl-SI" sz="1200" dirty="0">
              <a:solidFill>
                <a:schemeClr val="tx1"/>
              </a:solidFill>
            </a:endParaRPr>
          </a:p>
        </p:txBody>
      </p:sp>
      <p:sp>
        <p:nvSpPr>
          <p:cNvPr id="5" name="Google Shape;964;p32"/>
          <p:cNvSpPr txBox="1">
            <a:spLocks/>
          </p:cNvSpPr>
          <p:nvPr/>
        </p:nvSpPr>
        <p:spPr>
          <a:xfrm>
            <a:off x="463437" y="127687"/>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600" dirty="0" smtClean="0">
                <a:solidFill>
                  <a:schemeClr val="tx1"/>
                </a:solidFill>
                <a:latin typeface="+mj-lt"/>
              </a:rPr>
              <a:t>Projekti</a:t>
            </a:r>
            <a:endParaRPr lang="sl-SI" sz="1600" dirty="0">
              <a:solidFill>
                <a:schemeClr val="tx1"/>
              </a:solidFill>
              <a:latin typeface="+mj-lt"/>
            </a:endParaRPr>
          </a:p>
        </p:txBody>
      </p:sp>
      <p:sp>
        <p:nvSpPr>
          <p:cNvPr id="6" name="Pravokotnik 5"/>
          <p:cNvSpPr/>
          <p:nvPr/>
        </p:nvSpPr>
        <p:spPr>
          <a:xfrm>
            <a:off x="4629038" y="489972"/>
            <a:ext cx="3715710" cy="604461"/>
          </a:xfrm>
          <a:prstGeom prst="rect">
            <a:avLst/>
          </a:prstGeom>
        </p:spPr>
        <p:txBody>
          <a:bodyPr wrap="square">
            <a:spAutoFit/>
          </a:bodyPr>
          <a:lstStyle/>
          <a:p>
            <a:pPr algn="just">
              <a:lnSpc>
                <a:spcPts val="2100"/>
              </a:lnSpc>
            </a:pPr>
            <a:endParaRPr lang="sl-SI" sz="1200" dirty="0" smtClean="0">
              <a:solidFill>
                <a:schemeClr val="tx1"/>
              </a:solidFill>
            </a:endParaRPr>
          </a:p>
          <a:p>
            <a:pPr algn="just">
              <a:lnSpc>
                <a:spcPts val="2100"/>
              </a:lnSpc>
            </a:pPr>
            <a:r>
              <a:rPr lang="sl-SI" dirty="0" smtClean="0"/>
              <a:t> </a:t>
            </a:r>
            <a:endParaRPr lang="sl-SI" sz="1200" dirty="0">
              <a:solidFill>
                <a:schemeClr val="tx1"/>
              </a:solidFill>
            </a:endParaRPr>
          </a:p>
        </p:txBody>
      </p:sp>
    </p:spTree>
    <p:extLst>
      <p:ext uri="{BB962C8B-B14F-4D97-AF65-F5344CB8AC3E}">
        <p14:creationId xmlns:p14="http://schemas.microsoft.com/office/powerpoint/2010/main" val="1817761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2"/>
          <p:cNvSpPr txBox="1">
            <a:spLocks/>
          </p:cNvSpPr>
          <p:nvPr/>
        </p:nvSpPr>
        <p:spPr>
          <a:xfrm>
            <a:off x="265317" y="18450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Šolska svetovalna služba </a:t>
            </a:r>
            <a:endParaRPr lang="sl-SI" sz="1800" dirty="0">
              <a:solidFill>
                <a:schemeClr val="tx1"/>
              </a:solidFill>
              <a:latin typeface="+mj-lt"/>
            </a:endParaRPr>
          </a:p>
        </p:txBody>
      </p:sp>
      <p:sp>
        <p:nvSpPr>
          <p:cNvPr id="4" name="Pravokotnik 3"/>
          <p:cNvSpPr/>
          <p:nvPr/>
        </p:nvSpPr>
        <p:spPr>
          <a:xfrm>
            <a:off x="182880" y="828159"/>
            <a:ext cx="8801100" cy="4031873"/>
          </a:xfrm>
          <a:prstGeom prst="rect">
            <a:avLst/>
          </a:prstGeom>
        </p:spPr>
        <p:txBody>
          <a:bodyPr wrap="square">
            <a:spAutoFit/>
          </a:bodyPr>
          <a:lstStyle/>
          <a:p>
            <a:pPr algn="just">
              <a:lnSpc>
                <a:spcPts val="2100"/>
              </a:lnSpc>
              <a:spcBef>
                <a:spcPts val="600"/>
              </a:spcBef>
              <a:spcAft>
                <a:spcPts val="1000"/>
              </a:spcAft>
            </a:pPr>
            <a:r>
              <a:rPr lang="sl-SI" sz="1200" dirty="0">
                <a:solidFill>
                  <a:schemeClr val="tx1"/>
                </a:solidFill>
              </a:rPr>
              <a:t>Šolska svetovalna služba svetuje učencem in staršem ter sodeluje z učitelji, vodstvom šole in zunanjimi institucijami pri izvajanju vzgojno-izobraževalnega dela. </a:t>
            </a:r>
            <a:endParaRPr lang="sl-SI" sz="1200" dirty="0" smtClean="0">
              <a:solidFill>
                <a:schemeClr val="tx1"/>
              </a:solidFill>
            </a:endParaRPr>
          </a:p>
          <a:p>
            <a:pPr algn="just">
              <a:lnSpc>
                <a:spcPts val="2100"/>
              </a:lnSpc>
              <a:spcBef>
                <a:spcPts val="600"/>
              </a:spcBef>
              <a:spcAft>
                <a:spcPts val="1000"/>
              </a:spcAft>
            </a:pPr>
            <a:r>
              <a:rPr lang="sl-SI" sz="1200" dirty="0" smtClean="0">
                <a:solidFill>
                  <a:schemeClr val="tx1"/>
                </a:solidFill>
              </a:rPr>
              <a:t>Če </a:t>
            </a:r>
            <a:r>
              <a:rPr lang="sl-SI" sz="1200" dirty="0">
                <a:solidFill>
                  <a:schemeClr val="tx1"/>
                </a:solidFill>
              </a:rPr>
              <a:t>želite nasvet glede učne pomoči, nadaljnjega šolanja, subvencioniranja šole v naravi oziroma iščete pomoč pri reševanju različnih težav, se lahko oglasite v šolski svetovalni službi vsak delovni dan od 8. do 14. ure, v času popoldanskih govorilnih ur in po dogovoru. Vprašanja pa lahko naslovite tudi na elektronske naslove:</a:t>
            </a:r>
          </a:p>
          <a:p>
            <a:pPr>
              <a:spcBef>
                <a:spcPts val="600"/>
              </a:spcBef>
              <a:spcAft>
                <a:spcPts val="1000"/>
              </a:spcAft>
            </a:pPr>
            <a:r>
              <a:rPr lang="sl-SI" sz="1200" dirty="0">
                <a:solidFill>
                  <a:schemeClr val="tx1"/>
                </a:solidFill>
              </a:rPr>
              <a:t>pedagoginja: </a:t>
            </a:r>
            <a:r>
              <a:rPr lang="sl-SI" sz="1200" dirty="0" err="1">
                <a:solidFill>
                  <a:schemeClr val="tx1"/>
                </a:solidFill>
              </a:rPr>
              <a:t>Nevija</a:t>
            </a:r>
            <a:r>
              <a:rPr lang="sl-SI" sz="1200" dirty="0">
                <a:solidFill>
                  <a:schemeClr val="tx1"/>
                </a:solidFill>
              </a:rPr>
              <a:t> Kranjc </a:t>
            </a:r>
            <a:r>
              <a:rPr lang="sl-SI" sz="1200" dirty="0" err="1">
                <a:solidFill>
                  <a:schemeClr val="tx1"/>
                </a:solidFill>
              </a:rPr>
              <a:t>Ritonja</a:t>
            </a:r>
            <a:r>
              <a:rPr lang="sl-SI" sz="1200" dirty="0">
                <a:solidFill>
                  <a:schemeClr val="tx1"/>
                </a:solidFill>
              </a:rPr>
              <a:t>	    </a:t>
            </a:r>
            <a:r>
              <a:rPr lang="sl-SI" sz="1200" dirty="0" smtClean="0">
                <a:solidFill>
                  <a:schemeClr val="tx1"/>
                </a:solidFill>
              </a:rPr>
              <a:t> </a:t>
            </a:r>
            <a:r>
              <a:rPr lang="sl-SI" sz="1200" dirty="0" err="1" smtClean="0">
                <a:solidFill>
                  <a:schemeClr val="tx1"/>
                </a:solidFill>
              </a:rPr>
              <a:t>tel</a:t>
            </a:r>
            <a:r>
              <a:rPr lang="sl-SI" sz="1200" dirty="0">
                <a:solidFill>
                  <a:schemeClr val="tx1"/>
                </a:solidFill>
              </a:rPr>
              <a:t>: 05 7000 916	 el. naslov: nevija.kranjc-ritonja@miroslav-vilhar.si</a:t>
            </a:r>
          </a:p>
          <a:p>
            <a:pPr>
              <a:spcBef>
                <a:spcPts val="600"/>
              </a:spcBef>
              <a:spcAft>
                <a:spcPts val="1000"/>
              </a:spcAft>
            </a:pPr>
            <a:r>
              <a:rPr lang="sl-SI" sz="1200" dirty="0">
                <a:solidFill>
                  <a:schemeClr val="tx1"/>
                </a:solidFill>
              </a:rPr>
              <a:t>psihologinja: Barbara Oražem Grm	     </a:t>
            </a:r>
            <a:r>
              <a:rPr lang="sl-SI" sz="1200" dirty="0" err="1">
                <a:solidFill>
                  <a:schemeClr val="tx1"/>
                </a:solidFill>
              </a:rPr>
              <a:t>tel</a:t>
            </a:r>
            <a:r>
              <a:rPr lang="sl-SI" sz="1200" dirty="0">
                <a:solidFill>
                  <a:schemeClr val="tx1"/>
                </a:solidFill>
              </a:rPr>
              <a:t>: 05 7000 916	 el. naslov: barbara.orazem-grm@miroslav-vilhar.si</a:t>
            </a:r>
          </a:p>
          <a:p>
            <a:pPr>
              <a:spcBef>
                <a:spcPts val="600"/>
              </a:spcBef>
              <a:spcAft>
                <a:spcPts val="1000"/>
              </a:spcAft>
            </a:pPr>
            <a:r>
              <a:rPr lang="sl-SI" sz="1200" dirty="0">
                <a:solidFill>
                  <a:schemeClr val="tx1"/>
                </a:solidFill>
              </a:rPr>
              <a:t>inkluzivna pedagoginja: </a:t>
            </a:r>
            <a:r>
              <a:rPr lang="sl-SI" sz="1200" dirty="0" err="1" smtClean="0">
                <a:solidFill>
                  <a:schemeClr val="tx1"/>
                </a:solidFill>
              </a:rPr>
              <a:t>Senka</a:t>
            </a:r>
            <a:r>
              <a:rPr lang="sl-SI" sz="1200" dirty="0" smtClean="0">
                <a:solidFill>
                  <a:schemeClr val="tx1"/>
                </a:solidFill>
              </a:rPr>
              <a:t> Jerončič	     </a:t>
            </a:r>
            <a:r>
              <a:rPr lang="sl-SI" sz="1200" dirty="0" err="1" smtClean="0">
                <a:solidFill>
                  <a:schemeClr val="tx1"/>
                </a:solidFill>
              </a:rPr>
              <a:t>tel</a:t>
            </a:r>
            <a:r>
              <a:rPr lang="sl-SI" sz="1200" dirty="0">
                <a:solidFill>
                  <a:schemeClr val="tx1"/>
                </a:solidFill>
              </a:rPr>
              <a:t>: 05 7000 919	 el. naslov: </a:t>
            </a:r>
            <a:r>
              <a:rPr lang="sl-SI" sz="1200" dirty="0" smtClean="0">
                <a:solidFill>
                  <a:schemeClr val="tx1"/>
                </a:solidFill>
              </a:rPr>
              <a:t>senka.jeroncic@miroslav-vilhar.si</a:t>
            </a:r>
            <a:endParaRPr lang="sl-SI" sz="1200" dirty="0">
              <a:solidFill>
                <a:schemeClr val="tx1"/>
              </a:solidFill>
            </a:endParaRPr>
          </a:p>
          <a:p>
            <a:pPr algn="just">
              <a:lnSpc>
                <a:spcPts val="2100"/>
              </a:lnSpc>
              <a:spcBef>
                <a:spcPts val="600"/>
              </a:spcBef>
              <a:spcAft>
                <a:spcPts val="1000"/>
              </a:spcAft>
            </a:pPr>
            <a:r>
              <a:rPr lang="sl-SI" sz="1200" dirty="0" smtClean="0">
                <a:solidFill>
                  <a:schemeClr val="tx1"/>
                </a:solidFill>
              </a:rPr>
              <a:t>Dodatno </a:t>
            </a:r>
            <a:r>
              <a:rPr lang="sl-SI" sz="1200" dirty="0">
                <a:solidFill>
                  <a:schemeClr val="tx1"/>
                </a:solidFill>
              </a:rPr>
              <a:t>strokovno pomoč za otroke s posebnimi potrebami bodo izvajali tudi zunanji sodelavci s Centra za korekcijo sluha in govora Portorož in z Zavoda za slepo in slabovidno mladino Ljubljana.</a:t>
            </a:r>
          </a:p>
          <a:p>
            <a:pPr algn="just">
              <a:lnSpc>
                <a:spcPts val="2100"/>
              </a:lnSpc>
              <a:spcBef>
                <a:spcPts val="600"/>
              </a:spcBef>
              <a:spcAft>
                <a:spcPts val="1000"/>
              </a:spcAft>
            </a:pPr>
            <a:endParaRPr lang="sl-SI" sz="1200" dirty="0">
              <a:solidFill>
                <a:schemeClr val="tx1"/>
              </a:solidFill>
            </a:endParaRPr>
          </a:p>
        </p:txBody>
      </p:sp>
    </p:spTree>
    <p:extLst>
      <p:ext uri="{BB962C8B-B14F-4D97-AF65-F5344CB8AC3E}">
        <p14:creationId xmlns:p14="http://schemas.microsoft.com/office/powerpoint/2010/main" val="28177283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10" name="Google Shape;800;p19"/>
          <p:cNvSpPr txBox="1">
            <a:spLocks/>
          </p:cNvSpPr>
          <p:nvPr/>
        </p:nvSpPr>
        <p:spPr>
          <a:xfrm>
            <a:off x="288198" y="1806614"/>
            <a:ext cx="8723086" cy="1390808"/>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ts val="2100"/>
              </a:lnSpc>
            </a:pPr>
            <a:r>
              <a:rPr lang="sl-SI" sz="1200" b="1" dirty="0">
                <a:solidFill>
                  <a:schemeClr val="tx1"/>
                </a:solidFill>
                <a:latin typeface="+mj-lt"/>
              </a:rPr>
              <a:t>Starši morajo o odsotnosti otroka obvestiti šolo že prvi dan odsotnosti pred pričetkom pouka (osebno ali po telefonu). </a:t>
            </a:r>
            <a:endParaRPr lang="sl-SI" sz="1200" b="1" dirty="0" smtClean="0">
              <a:solidFill>
                <a:schemeClr val="tx1"/>
              </a:solidFill>
              <a:latin typeface="+mj-lt"/>
            </a:endParaRPr>
          </a:p>
          <a:p>
            <a:pPr algn="just">
              <a:lnSpc>
                <a:spcPts val="2100"/>
              </a:lnSpc>
            </a:pPr>
            <a:endParaRPr lang="sl-SI" sz="1200" dirty="0">
              <a:solidFill>
                <a:schemeClr val="tx1"/>
              </a:solidFill>
              <a:latin typeface="+mj-lt"/>
            </a:endParaRPr>
          </a:p>
          <a:p>
            <a:pPr algn="just">
              <a:lnSpc>
                <a:spcPts val="2100"/>
              </a:lnSpc>
            </a:pPr>
            <a:r>
              <a:rPr lang="sl-SI" sz="1200" dirty="0" smtClean="0">
                <a:solidFill>
                  <a:schemeClr val="tx1"/>
                </a:solidFill>
                <a:latin typeface="+mj-lt"/>
              </a:rPr>
              <a:t>Odsotnost </a:t>
            </a:r>
            <a:r>
              <a:rPr lang="sl-SI" sz="1200" dirty="0">
                <a:solidFill>
                  <a:schemeClr val="tx1"/>
                </a:solidFill>
                <a:latin typeface="+mj-lt"/>
              </a:rPr>
              <a:t>zaradi bolezni do vključno </a:t>
            </a:r>
            <a:r>
              <a:rPr lang="sl-SI" sz="1200" b="1" dirty="0">
                <a:solidFill>
                  <a:schemeClr val="tx1"/>
                </a:solidFill>
                <a:latin typeface="+mj-lt"/>
              </a:rPr>
              <a:t>pet dni opravičijo starši</a:t>
            </a:r>
            <a:r>
              <a:rPr lang="sl-SI" sz="1200" dirty="0">
                <a:solidFill>
                  <a:schemeClr val="tx1"/>
                </a:solidFill>
                <a:latin typeface="+mj-lt"/>
              </a:rPr>
              <a:t>, </a:t>
            </a:r>
            <a:r>
              <a:rPr lang="sl-SI" sz="1200" b="1" dirty="0">
                <a:solidFill>
                  <a:schemeClr val="tx1"/>
                </a:solidFill>
                <a:latin typeface="+mj-lt"/>
              </a:rPr>
              <a:t>nad pet dni pa zdravnik.</a:t>
            </a:r>
          </a:p>
          <a:p>
            <a:pPr algn="just">
              <a:lnSpc>
                <a:spcPts val="2100"/>
              </a:lnSpc>
            </a:pPr>
            <a:r>
              <a:rPr lang="sl-SI" sz="1200" dirty="0">
                <a:solidFill>
                  <a:schemeClr val="tx1"/>
                </a:solidFill>
                <a:latin typeface="+mj-lt"/>
              </a:rPr>
              <a:t>V primeru </a:t>
            </a:r>
            <a:r>
              <a:rPr lang="sl-SI" sz="1200" b="1" dirty="0">
                <a:solidFill>
                  <a:schemeClr val="tx1"/>
                </a:solidFill>
                <a:latin typeface="+mj-lt"/>
              </a:rPr>
              <a:t>odhoda učenca na naročene preglede v času pouka </a:t>
            </a:r>
            <a:r>
              <a:rPr lang="sl-SI" sz="1200" dirty="0">
                <a:solidFill>
                  <a:schemeClr val="tx1"/>
                </a:solidFill>
                <a:latin typeface="+mj-lt"/>
              </a:rPr>
              <a:t>morajo </a:t>
            </a:r>
            <a:r>
              <a:rPr lang="sl-SI" sz="1200" b="1" dirty="0">
                <a:solidFill>
                  <a:schemeClr val="tx1"/>
                </a:solidFill>
                <a:latin typeface="+mj-lt"/>
              </a:rPr>
              <a:t>starši s pisnim obvestilom sporočiti datum in uro odhoda iz šole</a:t>
            </a:r>
            <a:r>
              <a:rPr lang="sl-SI" sz="1200" dirty="0">
                <a:solidFill>
                  <a:schemeClr val="tx1"/>
                </a:solidFill>
                <a:latin typeface="+mj-lt"/>
              </a:rPr>
              <a:t>. Na naročene preglede bomo v času pouka pošiljali učence samo na podlagi njihovega pisnega obvestila!</a:t>
            </a:r>
          </a:p>
          <a:p>
            <a:pPr algn="just">
              <a:lnSpc>
                <a:spcPts val="2100"/>
              </a:lnSpc>
            </a:pPr>
            <a:r>
              <a:rPr lang="sl-SI" sz="1200" dirty="0">
                <a:solidFill>
                  <a:schemeClr val="tx1"/>
                </a:solidFill>
                <a:latin typeface="+mj-lt"/>
              </a:rPr>
              <a:t>Če učitelj ugotovi, da pri pouku ni učenca, ki nima opravičene odsotnosti, o tem takoj obvesti pristojne strokovne delavce, ki o odsotnosti obvestijo starše.</a:t>
            </a:r>
          </a:p>
          <a:p>
            <a:pPr algn="just">
              <a:lnSpc>
                <a:spcPts val="2100"/>
              </a:lnSpc>
            </a:pPr>
            <a:r>
              <a:rPr lang="sl-SI" sz="1200" b="1" dirty="0">
                <a:solidFill>
                  <a:schemeClr val="tx1"/>
                </a:solidFill>
                <a:latin typeface="+mj-lt"/>
              </a:rPr>
              <a:t>O koriščenju petih dni napovedane odsotnosti </a:t>
            </a:r>
            <a:r>
              <a:rPr lang="sl-SI" sz="1200" dirty="0">
                <a:solidFill>
                  <a:schemeClr val="tx1"/>
                </a:solidFill>
                <a:latin typeface="+mj-lt"/>
              </a:rPr>
              <a:t>v šolskem letu morajo </a:t>
            </a:r>
            <a:r>
              <a:rPr lang="sl-SI" sz="1200" b="1" dirty="0">
                <a:solidFill>
                  <a:schemeClr val="tx1"/>
                </a:solidFill>
                <a:latin typeface="+mj-lt"/>
              </a:rPr>
              <a:t>starši predhodno pisno obvestiti razrednika</a:t>
            </a:r>
            <a:r>
              <a:rPr lang="sl-SI" sz="1200" dirty="0">
                <a:solidFill>
                  <a:schemeClr val="tx1"/>
                </a:solidFill>
                <a:latin typeface="+mj-lt"/>
              </a:rPr>
              <a:t>. </a:t>
            </a:r>
            <a:r>
              <a:rPr lang="sl-SI" sz="1200" b="1" dirty="0">
                <a:solidFill>
                  <a:schemeClr val="tx1"/>
                </a:solidFill>
                <a:latin typeface="+mj-lt"/>
              </a:rPr>
              <a:t>O daljši odsotnosti odloča ravnateljica na podlagi pisne vloge staršev in utemeljitve.</a:t>
            </a:r>
            <a:r>
              <a:rPr lang="sl-SI" sz="1200" dirty="0">
                <a:solidFill>
                  <a:schemeClr val="tx1"/>
                </a:solidFill>
                <a:latin typeface="+mj-lt"/>
              </a:rPr>
              <a:t> Vloga je na spletni strani šole</a:t>
            </a:r>
            <a:r>
              <a:rPr lang="sl-SI" sz="1200" dirty="0" smtClean="0">
                <a:solidFill>
                  <a:schemeClr val="tx1"/>
                </a:solidFill>
                <a:latin typeface="+mj-lt"/>
              </a:rPr>
              <a:t>.</a:t>
            </a:r>
          </a:p>
          <a:p>
            <a:pPr algn="just">
              <a:lnSpc>
                <a:spcPts val="2100"/>
              </a:lnSpc>
            </a:pPr>
            <a:endParaRPr lang="sl-SI" sz="1200" b="1" dirty="0">
              <a:solidFill>
                <a:schemeClr val="tx1"/>
              </a:solidFill>
              <a:latin typeface="+mj-lt"/>
            </a:endParaRPr>
          </a:p>
          <a:p>
            <a:pPr algn="just">
              <a:lnSpc>
                <a:spcPts val="2100"/>
              </a:lnSpc>
            </a:pPr>
            <a:r>
              <a:rPr lang="sl-SI" sz="1200" b="1" dirty="0">
                <a:solidFill>
                  <a:schemeClr val="tx1"/>
                </a:solidFill>
                <a:latin typeface="+mj-lt"/>
              </a:rPr>
              <a:t>V času napovedanih ocenjevanj znanja, </a:t>
            </a:r>
            <a:r>
              <a:rPr lang="sl-SI" sz="1200" b="1" dirty="0" err="1">
                <a:solidFill>
                  <a:schemeClr val="tx1"/>
                </a:solidFill>
                <a:latin typeface="+mj-lt"/>
              </a:rPr>
              <a:t>dnevov</a:t>
            </a:r>
            <a:r>
              <a:rPr lang="sl-SI" sz="1200" b="1" dirty="0">
                <a:solidFill>
                  <a:schemeClr val="tx1"/>
                </a:solidFill>
                <a:latin typeface="+mj-lt"/>
              </a:rPr>
              <a:t> dejavnosti ter dva tedna pred ocenjevalnima konferencama lahko razrednik napovedano odsotnost zavrne.</a:t>
            </a:r>
          </a:p>
          <a:p>
            <a:pPr algn="just">
              <a:lnSpc>
                <a:spcPts val="2100"/>
              </a:lnSpc>
            </a:pPr>
            <a:endParaRPr lang="sl-SI" sz="1200" dirty="0">
              <a:solidFill>
                <a:schemeClr val="tx1"/>
              </a:solidFill>
              <a:latin typeface="+mj-lt"/>
            </a:endParaRPr>
          </a:p>
        </p:txBody>
      </p:sp>
      <p:sp>
        <p:nvSpPr>
          <p:cNvPr id="3" name="Naslov 1"/>
          <p:cNvSpPr txBox="1">
            <a:spLocks/>
          </p:cNvSpPr>
          <p:nvPr/>
        </p:nvSpPr>
        <p:spPr>
          <a:xfrm>
            <a:off x="210045" y="208669"/>
            <a:ext cx="8488018"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Opravičevanje odsotnosti </a:t>
            </a:r>
            <a:endParaRPr lang="sl-SI" sz="1800" dirty="0">
              <a:solidFill>
                <a:schemeClr val="tx1"/>
              </a:solidFill>
              <a:latin typeface="+mj-lt"/>
            </a:endParaRPr>
          </a:p>
        </p:txBody>
      </p:sp>
    </p:spTree>
    <p:extLst>
      <p:ext uri="{BB962C8B-B14F-4D97-AF65-F5344CB8AC3E}">
        <p14:creationId xmlns:p14="http://schemas.microsoft.com/office/powerpoint/2010/main" val="3636500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2"/>
        <p:cNvGrpSpPr/>
        <p:nvPr/>
      </p:nvGrpSpPr>
      <p:grpSpPr>
        <a:xfrm>
          <a:off x="0" y="0"/>
          <a:ext cx="0" cy="0"/>
          <a:chOff x="0" y="0"/>
          <a:chExt cx="0" cy="0"/>
        </a:xfrm>
      </p:grpSpPr>
      <p:sp>
        <p:nvSpPr>
          <p:cNvPr id="5" name="Pravokotnik 4"/>
          <p:cNvSpPr/>
          <p:nvPr/>
        </p:nvSpPr>
        <p:spPr>
          <a:xfrm>
            <a:off x="708991" y="46383"/>
            <a:ext cx="8435009" cy="5139869"/>
          </a:xfrm>
          <a:prstGeom prst="rect">
            <a:avLst/>
          </a:prstGeom>
        </p:spPr>
        <p:txBody>
          <a:bodyPr wrap="square">
            <a:spAutoFit/>
          </a:bodyPr>
          <a:lstStyle/>
          <a:p>
            <a:pPr>
              <a:spcBef>
                <a:spcPts val="600"/>
              </a:spcBef>
              <a:spcAft>
                <a:spcPts val="1000"/>
              </a:spcAft>
            </a:pPr>
            <a:r>
              <a:rPr lang="sl-SI" sz="1200" b="1" dirty="0" smtClean="0">
                <a:solidFill>
                  <a:schemeClr val="tx1"/>
                </a:solidFill>
              </a:rPr>
              <a:t>Ravnatelj:</a:t>
            </a:r>
            <a:r>
              <a:rPr lang="sl-SI" sz="1200" dirty="0" smtClean="0">
                <a:solidFill>
                  <a:schemeClr val="tx1"/>
                </a:solidFill>
              </a:rPr>
              <a:t> mag. Gvido Cigale, univ. dipl. psih.	</a:t>
            </a:r>
            <a:r>
              <a:rPr lang="sl-SI" sz="1200" dirty="0" err="1" smtClean="0">
                <a:solidFill>
                  <a:schemeClr val="tx1"/>
                </a:solidFill>
              </a:rPr>
              <a:t>tel</a:t>
            </a:r>
            <a:r>
              <a:rPr lang="sl-SI" sz="1200" dirty="0">
                <a:solidFill>
                  <a:schemeClr val="tx1"/>
                </a:solidFill>
              </a:rPr>
              <a:t>: 05 7000 9111</a:t>
            </a:r>
          </a:p>
          <a:p>
            <a:pPr>
              <a:spcBef>
                <a:spcPts val="600"/>
              </a:spcBef>
              <a:spcAft>
                <a:spcPts val="1000"/>
              </a:spcAft>
            </a:pPr>
            <a:r>
              <a:rPr lang="sl-SI" sz="1200" dirty="0" smtClean="0">
                <a:solidFill>
                  <a:schemeClr val="tx1"/>
                </a:solidFill>
              </a:rPr>
              <a:t>el</a:t>
            </a:r>
            <a:r>
              <a:rPr lang="sl-SI" sz="1200" dirty="0">
                <a:solidFill>
                  <a:schemeClr val="tx1"/>
                </a:solidFill>
              </a:rPr>
              <a:t>. naslov: </a:t>
            </a:r>
            <a:r>
              <a:rPr lang="sl-SI" sz="1200" dirty="0" smtClean="0">
                <a:solidFill>
                  <a:schemeClr val="tx1"/>
                </a:solidFill>
              </a:rPr>
              <a:t>gvido.cigale@miroslav-vilhar.si</a:t>
            </a:r>
            <a:endParaRPr lang="sl-SI" sz="1200" dirty="0">
              <a:solidFill>
                <a:schemeClr val="tx1"/>
              </a:solidFill>
            </a:endParaRPr>
          </a:p>
          <a:p>
            <a:pPr>
              <a:spcBef>
                <a:spcPts val="600"/>
              </a:spcBef>
              <a:spcAft>
                <a:spcPts val="1000"/>
              </a:spcAft>
            </a:pPr>
            <a:r>
              <a:rPr lang="sl-SI" sz="1200" b="1" dirty="0" smtClean="0">
                <a:solidFill>
                  <a:schemeClr val="tx1"/>
                </a:solidFill>
              </a:rPr>
              <a:t>Pomočnici ravnateljice: </a:t>
            </a:r>
            <a:r>
              <a:rPr lang="sl-SI" sz="1200" dirty="0" smtClean="0">
                <a:solidFill>
                  <a:schemeClr val="tx1"/>
                </a:solidFill>
              </a:rPr>
              <a:t>Kaja Lenič, Blanka Tomšič Premrl	</a:t>
            </a:r>
            <a:r>
              <a:rPr lang="sl-SI" sz="1200" dirty="0" err="1" smtClean="0">
                <a:solidFill>
                  <a:schemeClr val="tx1"/>
                </a:solidFill>
              </a:rPr>
              <a:t>tel</a:t>
            </a:r>
            <a:r>
              <a:rPr lang="sl-SI" sz="1200" dirty="0">
                <a:solidFill>
                  <a:schemeClr val="tx1"/>
                </a:solidFill>
              </a:rPr>
              <a:t>: 05 7000 912</a:t>
            </a:r>
          </a:p>
          <a:p>
            <a:pPr>
              <a:spcBef>
                <a:spcPts val="600"/>
              </a:spcBef>
              <a:spcAft>
                <a:spcPts val="1000"/>
              </a:spcAft>
            </a:pPr>
            <a:r>
              <a:rPr lang="sl-SI" sz="1200" dirty="0" smtClean="0">
                <a:solidFill>
                  <a:schemeClr val="tx1"/>
                </a:solidFill>
              </a:rPr>
              <a:t>el</a:t>
            </a:r>
            <a:r>
              <a:rPr lang="sl-SI" sz="1200" dirty="0">
                <a:solidFill>
                  <a:schemeClr val="tx1"/>
                </a:solidFill>
              </a:rPr>
              <a:t>. </a:t>
            </a:r>
            <a:r>
              <a:rPr lang="sl-SI" sz="1200" dirty="0" smtClean="0">
                <a:solidFill>
                  <a:schemeClr val="tx1"/>
                </a:solidFill>
              </a:rPr>
              <a:t>naslov</a:t>
            </a:r>
            <a:r>
              <a:rPr lang="sl-SI" sz="1200" dirty="0">
                <a:solidFill>
                  <a:schemeClr val="tx1"/>
                </a:solidFill>
              </a:rPr>
              <a:t>: kaja.lenic@guest.arnes.si, blanka.tomsic-premrl@miroslav-vilhar.si</a:t>
            </a:r>
          </a:p>
          <a:p>
            <a:pPr>
              <a:spcBef>
                <a:spcPts val="600"/>
              </a:spcBef>
              <a:spcAft>
                <a:spcPts val="1000"/>
              </a:spcAft>
            </a:pPr>
            <a:r>
              <a:rPr lang="sl-SI" sz="1200" b="1" dirty="0" smtClean="0">
                <a:solidFill>
                  <a:schemeClr val="tx1"/>
                </a:solidFill>
              </a:rPr>
              <a:t>Poslovna </a:t>
            </a:r>
            <a:r>
              <a:rPr lang="sl-SI" sz="1200" b="1" dirty="0">
                <a:solidFill>
                  <a:schemeClr val="tx1"/>
                </a:solidFill>
              </a:rPr>
              <a:t>sekretarka: </a:t>
            </a:r>
            <a:r>
              <a:rPr lang="sl-SI" sz="1200" dirty="0">
                <a:solidFill>
                  <a:schemeClr val="tx1"/>
                </a:solidFill>
              </a:rPr>
              <a:t>Edita </a:t>
            </a:r>
            <a:r>
              <a:rPr lang="sl-SI" sz="1200" dirty="0" err="1" smtClean="0">
                <a:solidFill>
                  <a:schemeClr val="tx1"/>
                </a:solidFill>
              </a:rPr>
              <a:t>Čepirlo</a:t>
            </a:r>
            <a:r>
              <a:rPr lang="sl-SI" sz="1200" dirty="0">
                <a:solidFill>
                  <a:schemeClr val="tx1"/>
                </a:solidFill>
              </a:rPr>
              <a:t>	</a:t>
            </a:r>
            <a:r>
              <a:rPr lang="sl-SI" sz="1200" dirty="0" err="1" smtClean="0">
                <a:solidFill>
                  <a:schemeClr val="tx1"/>
                </a:solidFill>
              </a:rPr>
              <a:t>tel</a:t>
            </a:r>
            <a:r>
              <a:rPr lang="sl-SI" sz="1200" dirty="0">
                <a:solidFill>
                  <a:schemeClr val="tx1"/>
                </a:solidFill>
              </a:rPr>
              <a:t>: 05 7000 </a:t>
            </a:r>
            <a:r>
              <a:rPr lang="sl-SI" sz="1200" dirty="0" smtClean="0">
                <a:solidFill>
                  <a:schemeClr val="tx1"/>
                </a:solidFill>
              </a:rPr>
              <a:t>910	el</a:t>
            </a:r>
            <a:r>
              <a:rPr lang="sl-SI" sz="1200" dirty="0">
                <a:solidFill>
                  <a:schemeClr val="tx1"/>
                </a:solidFill>
              </a:rPr>
              <a:t>. naslov: tajnistvo.vilhar@miroslav-vilhar.si</a:t>
            </a:r>
          </a:p>
          <a:p>
            <a:pPr>
              <a:spcBef>
                <a:spcPts val="600"/>
              </a:spcBef>
              <a:spcAft>
                <a:spcPts val="1000"/>
              </a:spcAft>
            </a:pPr>
            <a:r>
              <a:rPr lang="sl-SI" sz="1200" b="1" dirty="0" smtClean="0">
                <a:solidFill>
                  <a:schemeClr val="tx1"/>
                </a:solidFill>
              </a:rPr>
              <a:t>Računovodstvo:</a:t>
            </a:r>
            <a:r>
              <a:rPr lang="sl-SI" sz="1200" dirty="0" smtClean="0">
                <a:solidFill>
                  <a:schemeClr val="tx1"/>
                </a:solidFill>
              </a:rPr>
              <a:t> Karmen Turk, Milenka Frank, Anamarija Tomšič	</a:t>
            </a:r>
            <a:r>
              <a:rPr lang="sl-SI" sz="1200" dirty="0" err="1">
                <a:solidFill>
                  <a:schemeClr val="tx1"/>
                </a:solidFill>
              </a:rPr>
              <a:t>tel</a:t>
            </a:r>
            <a:r>
              <a:rPr lang="sl-SI" sz="1200" dirty="0">
                <a:solidFill>
                  <a:schemeClr val="tx1"/>
                </a:solidFill>
              </a:rPr>
              <a:t>: 05 7000 </a:t>
            </a:r>
            <a:r>
              <a:rPr lang="sl-SI" sz="1200" dirty="0" smtClean="0">
                <a:solidFill>
                  <a:schemeClr val="tx1"/>
                </a:solidFill>
              </a:rPr>
              <a:t>913</a:t>
            </a:r>
          </a:p>
          <a:p>
            <a:pPr>
              <a:spcBef>
                <a:spcPts val="600"/>
              </a:spcBef>
              <a:spcAft>
                <a:spcPts val="1000"/>
              </a:spcAft>
            </a:pPr>
            <a:r>
              <a:rPr lang="sl-SI" sz="1200" b="1" dirty="0" smtClean="0">
                <a:solidFill>
                  <a:schemeClr val="tx1"/>
                </a:solidFill>
              </a:rPr>
              <a:t>Kuhinja:</a:t>
            </a:r>
            <a:r>
              <a:rPr lang="sl-SI" sz="1200" dirty="0" smtClean="0">
                <a:solidFill>
                  <a:schemeClr val="tx1"/>
                </a:solidFill>
              </a:rPr>
              <a:t> Jana Šantelj, Kristina Sirnik Kapelj, Marina Stojko	</a:t>
            </a:r>
            <a:r>
              <a:rPr lang="sl-SI" sz="1200" dirty="0" err="1">
                <a:solidFill>
                  <a:schemeClr val="tx1"/>
                </a:solidFill>
              </a:rPr>
              <a:t>tel</a:t>
            </a:r>
            <a:r>
              <a:rPr lang="sl-SI" sz="1200" dirty="0">
                <a:solidFill>
                  <a:schemeClr val="tx1"/>
                </a:solidFill>
              </a:rPr>
              <a:t>: 05 7000 </a:t>
            </a:r>
            <a:r>
              <a:rPr lang="sl-SI" sz="1200" dirty="0" smtClean="0">
                <a:solidFill>
                  <a:schemeClr val="tx1"/>
                </a:solidFill>
              </a:rPr>
              <a:t>918</a:t>
            </a:r>
          </a:p>
          <a:p>
            <a:pPr>
              <a:spcBef>
                <a:spcPts val="600"/>
              </a:spcBef>
              <a:spcAft>
                <a:spcPts val="1000"/>
              </a:spcAft>
            </a:pPr>
            <a:r>
              <a:rPr lang="sl-SI" sz="1200" dirty="0">
                <a:solidFill>
                  <a:schemeClr val="tx1"/>
                </a:solidFill>
              </a:rPr>
              <a:t>el. naslov: </a:t>
            </a:r>
            <a:r>
              <a:rPr lang="sl-SI" sz="1200" dirty="0" smtClean="0">
                <a:solidFill>
                  <a:schemeClr val="tx1"/>
                </a:solidFill>
              </a:rPr>
              <a:t>kuhinja-vilhar@miroslav-vilhar.si</a:t>
            </a:r>
          </a:p>
          <a:p>
            <a:pPr>
              <a:spcBef>
                <a:spcPts val="600"/>
              </a:spcBef>
              <a:spcAft>
                <a:spcPts val="1000"/>
              </a:spcAft>
            </a:pPr>
            <a:r>
              <a:rPr lang="sl-SI" sz="1200" b="1" dirty="0" smtClean="0">
                <a:solidFill>
                  <a:schemeClr val="tx1"/>
                </a:solidFill>
              </a:rPr>
              <a:t>Šolska svetovalna služba: </a:t>
            </a:r>
          </a:p>
          <a:p>
            <a:pPr>
              <a:spcBef>
                <a:spcPts val="600"/>
              </a:spcBef>
              <a:spcAft>
                <a:spcPts val="1000"/>
              </a:spcAft>
            </a:pPr>
            <a:r>
              <a:rPr lang="sl-SI" sz="1200" dirty="0" smtClean="0">
                <a:solidFill>
                  <a:schemeClr val="tx1"/>
                </a:solidFill>
              </a:rPr>
              <a:t>pedagoginja: </a:t>
            </a:r>
            <a:r>
              <a:rPr lang="sl-SI" sz="1200" dirty="0" err="1" smtClean="0">
                <a:solidFill>
                  <a:schemeClr val="tx1"/>
                </a:solidFill>
              </a:rPr>
              <a:t>Nevija</a:t>
            </a:r>
            <a:r>
              <a:rPr lang="sl-SI" sz="1200" dirty="0" smtClean="0">
                <a:solidFill>
                  <a:schemeClr val="tx1"/>
                </a:solidFill>
              </a:rPr>
              <a:t> Kranjc </a:t>
            </a:r>
            <a:r>
              <a:rPr lang="sl-SI" sz="1200" dirty="0" err="1" smtClean="0">
                <a:solidFill>
                  <a:schemeClr val="tx1"/>
                </a:solidFill>
              </a:rPr>
              <a:t>Ritonja</a:t>
            </a:r>
            <a:r>
              <a:rPr lang="sl-SI" sz="1200" dirty="0" smtClean="0">
                <a:solidFill>
                  <a:schemeClr val="tx1"/>
                </a:solidFill>
              </a:rPr>
              <a:t>	     </a:t>
            </a:r>
            <a:r>
              <a:rPr lang="sl-SI" sz="1200" dirty="0" err="1" smtClean="0">
                <a:solidFill>
                  <a:schemeClr val="tx1"/>
                </a:solidFill>
              </a:rPr>
              <a:t>tel</a:t>
            </a:r>
            <a:r>
              <a:rPr lang="sl-SI" sz="1200" dirty="0">
                <a:solidFill>
                  <a:schemeClr val="tx1"/>
                </a:solidFill>
              </a:rPr>
              <a:t>: 05 7000 </a:t>
            </a:r>
            <a:r>
              <a:rPr lang="sl-SI" sz="1200" dirty="0" smtClean="0">
                <a:solidFill>
                  <a:schemeClr val="tx1"/>
                </a:solidFill>
              </a:rPr>
              <a:t>916	</a:t>
            </a:r>
            <a:r>
              <a:rPr lang="sl-SI" sz="1200" dirty="0">
                <a:solidFill>
                  <a:schemeClr val="tx1"/>
                </a:solidFill>
              </a:rPr>
              <a:t> el. naslov: </a:t>
            </a:r>
            <a:r>
              <a:rPr lang="sl-SI" sz="1200" dirty="0" smtClean="0">
                <a:solidFill>
                  <a:schemeClr val="tx1"/>
                </a:solidFill>
              </a:rPr>
              <a:t>nevija.kranjc-ritonja@miroslav-vilhar.si</a:t>
            </a:r>
          </a:p>
          <a:p>
            <a:pPr>
              <a:spcBef>
                <a:spcPts val="600"/>
              </a:spcBef>
              <a:spcAft>
                <a:spcPts val="1000"/>
              </a:spcAft>
            </a:pPr>
            <a:r>
              <a:rPr lang="sl-SI" sz="1200" dirty="0" smtClean="0">
                <a:solidFill>
                  <a:schemeClr val="tx1"/>
                </a:solidFill>
              </a:rPr>
              <a:t>psihologinja: Barbara Oražem Grm	     </a:t>
            </a:r>
            <a:r>
              <a:rPr lang="sl-SI" sz="1200" dirty="0" err="1" smtClean="0">
                <a:solidFill>
                  <a:schemeClr val="tx1"/>
                </a:solidFill>
              </a:rPr>
              <a:t>tel</a:t>
            </a:r>
            <a:r>
              <a:rPr lang="sl-SI" sz="1200" dirty="0" smtClean="0">
                <a:solidFill>
                  <a:schemeClr val="tx1"/>
                </a:solidFill>
              </a:rPr>
              <a:t>: 05 7000 916	</a:t>
            </a:r>
            <a:r>
              <a:rPr lang="sl-SI" sz="1200" dirty="0">
                <a:solidFill>
                  <a:schemeClr val="tx1"/>
                </a:solidFill>
              </a:rPr>
              <a:t> el. </a:t>
            </a:r>
            <a:r>
              <a:rPr lang="sl-SI" sz="1200" dirty="0" smtClean="0">
                <a:solidFill>
                  <a:schemeClr val="tx1"/>
                </a:solidFill>
              </a:rPr>
              <a:t>naslov: barbara.orazem-grm@miroslav-vilhar.si</a:t>
            </a:r>
          </a:p>
          <a:p>
            <a:pPr>
              <a:spcBef>
                <a:spcPts val="600"/>
              </a:spcBef>
              <a:spcAft>
                <a:spcPts val="1000"/>
              </a:spcAft>
            </a:pPr>
            <a:r>
              <a:rPr lang="sl-SI" sz="1200" dirty="0" smtClean="0">
                <a:solidFill>
                  <a:schemeClr val="tx1"/>
                </a:solidFill>
              </a:rPr>
              <a:t>inkluzivna pedagoginja: </a:t>
            </a:r>
            <a:r>
              <a:rPr lang="sl-SI" sz="1200" dirty="0" err="1" smtClean="0">
                <a:solidFill>
                  <a:schemeClr val="tx1"/>
                </a:solidFill>
              </a:rPr>
              <a:t>Senka</a:t>
            </a:r>
            <a:r>
              <a:rPr lang="sl-SI" sz="1200" dirty="0" smtClean="0">
                <a:solidFill>
                  <a:schemeClr val="tx1"/>
                </a:solidFill>
              </a:rPr>
              <a:t> Jerončič            </a:t>
            </a:r>
            <a:r>
              <a:rPr lang="sl-SI" sz="1200" dirty="0" err="1">
                <a:solidFill>
                  <a:schemeClr val="tx1"/>
                </a:solidFill>
              </a:rPr>
              <a:t>tel</a:t>
            </a:r>
            <a:r>
              <a:rPr lang="sl-SI" sz="1200" dirty="0">
                <a:solidFill>
                  <a:schemeClr val="tx1"/>
                </a:solidFill>
              </a:rPr>
              <a:t>: 05 7000 </a:t>
            </a:r>
            <a:r>
              <a:rPr lang="sl-SI" sz="1200" dirty="0" smtClean="0">
                <a:solidFill>
                  <a:schemeClr val="tx1"/>
                </a:solidFill>
              </a:rPr>
              <a:t>919       el</a:t>
            </a:r>
            <a:r>
              <a:rPr lang="sl-SI" sz="1200" dirty="0">
                <a:solidFill>
                  <a:schemeClr val="tx1"/>
                </a:solidFill>
              </a:rPr>
              <a:t>. naslov: </a:t>
            </a:r>
            <a:r>
              <a:rPr lang="sl-SI" sz="1200" dirty="0" smtClean="0">
                <a:solidFill>
                  <a:schemeClr val="tx1"/>
                </a:solidFill>
              </a:rPr>
              <a:t>senka.jeroncic@miroslav-vilhar.si</a:t>
            </a:r>
            <a:endParaRPr lang="sl-SI" sz="1200" dirty="0">
              <a:solidFill>
                <a:schemeClr val="tx1"/>
              </a:solidFill>
            </a:endParaRPr>
          </a:p>
          <a:p>
            <a:pPr>
              <a:spcBef>
                <a:spcPts val="600"/>
              </a:spcBef>
              <a:spcAft>
                <a:spcPts val="1000"/>
              </a:spcAft>
            </a:pPr>
            <a:r>
              <a:rPr lang="sl-SI" sz="1200" b="1" dirty="0" smtClean="0">
                <a:solidFill>
                  <a:schemeClr val="tx1"/>
                </a:solidFill>
              </a:rPr>
              <a:t>Knjižnica:</a:t>
            </a:r>
            <a:r>
              <a:rPr lang="sl-SI" sz="1200" dirty="0" smtClean="0">
                <a:solidFill>
                  <a:schemeClr val="tx1"/>
                </a:solidFill>
              </a:rPr>
              <a:t> Janja Kolar, Magdalena Svetina </a:t>
            </a:r>
            <a:r>
              <a:rPr lang="sl-SI" sz="1200" dirty="0" err="1" smtClean="0">
                <a:solidFill>
                  <a:schemeClr val="tx1"/>
                </a:solidFill>
              </a:rPr>
              <a:t>Terčin</a:t>
            </a:r>
            <a:r>
              <a:rPr lang="sl-SI" sz="1200" dirty="0" smtClean="0">
                <a:solidFill>
                  <a:schemeClr val="tx1"/>
                </a:solidFill>
              </a:rPr>
              <a:t>, Elizabeta Grmek Romih</a:t>
            </a:r>
            <a:br>
              <a:rPr lang="sl-SI" sz="1200" dirty="0" smtClean="0">
                <a:solidFill>
                  <a:schemeClr val="tx1"/>
                </a:solidFill>
              </a:rPr>
            </a:br>
            <a:r>
              <a:rPr lang="sl-SI" sz="1200" dirty="0" smtClean="0">
                <a:solidFill>
                  <a:schemeClr val="tx1"/>
                </a:solidFill>
              </a:rPr>
              <a:t>	</a:t>
            </a:r>
            <a:r>
              <a:rPr lang="sl-SI" sz="1200" dirty="0" err="1" smtClean="0">
                <a:solidFill>
                  <a:schemeClr val="tx1"/>
                </a:solidFill>
              </a:rPr>
              <a:t>tel</a:t>
            </a:r>
            <a:r>
              <a:rPr lang="sl-SI" sz="1200" dirty="0">
                <a:solidFill>
                  <a:schemeClr val="tx1"/>
                </a:solidFill>
              </a:rPr>
              <a:t>: 05 7000 </a:t>
            </a:r>
            <a:r>
              <a:rPr lang="sl-SI" sz="1200" dirty="0" smtClean="0">
                <a:solidFill>
                  <a:schemeClr val="tx1"/>
                </a:solidFill>
              </a:rPr>
              <a:t>921       el</a:t>
            </a:r>
            <a:r>
              <a:rPr lang="sl-SI" sz="1200" dirty="0">
                <a:solidFill>
                  <a:schemeClr val="tx1"/>
                </a:solidFill>
              </a:rPr>
              <a:t>. naslov: </a:t>
            </a:r>
            <a:r>
              <a:rPr lang="sl-SI" sz="1200" dirty="0" smtClean="0">
                <a:solidFill>
                  <a:schemeClr val="tx1"/>
                </a:solidFill>
              </a:rPr>
              <a:t>knjiznica.vilhar@miroslav-vilhar.si</a:t>
            </a:r>
            <a:endParaRPr lang="sl-SI"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30"/>
        <p:cNvGrpSpPr/>
        <p:nvPr/>
      </p:nvGrpSpPr>
      <p:grpSpPr>
        <a:xfrm>
          <a:off x="0" y="0"/>
          <a:ext cx="0" cy="0"/>
          <a:chOff x="0" y="0"/>
          <a:chExt cx="0" cy="0"/>
        </a:xfrm>
      </p:grpSpPr>
      <p:sp>
        <p:nvSpPr>
          <p:cNvPr id="10" name="Naslov 1"/>
          <p:cNvSpPr txBox="1">
            <a:spLocks/>
          </p:cNvSpPr>
          <p:nvPr/>
        </p:nvSpPr>
        <p:spPr>
          <a:xfrm>
            <a:off x="1096443" y="245259"/>
            <a:ext cx="8488018"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Zdravstveno varstvo učencev </a:t>
            </a:r>
            <a:endParaRPr lang="sl-SI" sz="1800" dirty="0">
              <a:solidFill>
                <a:schemeClr val="tx1"/>
              </a:solidFill>
              <a:latin typeface="+mj-lt"/>
            </a:endParaRPr>
          </a:p>
        </p:txBody>
      </p:sp>
      <p:sp>
        <p:nvSpPr>
          <p:cNvPr id="11" name="Google Shape;800;p19"/>
          <p:cNvSpPr txBox="1">
            <a:spLocks/>
          </p:cNvSpPr>
          <p:nvPr/>
        </p:nvSpPr>
        <p:spPr>
          <a:xfrm>
            <a:off x="1162408" y="2044203"/>
            <a:ext cx="7807570" cy="1390808"/>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100"/>
              </a:lnSpc>
            </a:pPr>
            <a:r>
              <a:rPr lang="sl-SI" sz="1200" dirty="0">
                <a:solidFill>
                  <a:schemeClr val="tx1"/>
                </a:solidFill>
              </a:rPr>
              <a:t>V Zdravstvenem domu Postojna bodo opravili sistematske preglede učencev 1., 3., 5. in 8. razreda ter učence 7.–9. razreda NIS, cepljenja in sistematske preglede zob. </a:t>
            </a:r>
            <a:endParaRPr lang="sl-SI" sz="1200" dirty="0" smtClean="0">
              <a:solidFill>
                <a:schemeClr val="tx1"/>
              </a:solidFill>
            </a:endParaRPr>
          </a:p>
          <a:p>
            <a:pPr>
              <a:lnSpc>
                <a:spcPts val="2100"/>
              </a:lnSpc>
            </a:pPr>
            <a:endParaRPr lang="sl-SI" sz="1200" dirty="0">
              <a:solidFill>
                <a:schemeClr val="tx1"/>
              </a:solidFill>
            </a:endParaRPr>
          </a:p>
          <a:p>
            <a:pPr>
              <a:lnSpc>
                <a:spcPts val="2100"/>
              </a:lnSpc>
            </a:pPr>
            <a:r>
              <a:rPr lang="sl-SI" sz="1200" dirty="0" smtClean="0">
                <a:solidFill>
                  <a:schemeClr val="tx1"/>
                </a:solidFill>
              </a:rPr>
              <a:t>Šola </a:t>
            </a:r>
            <a:r>
              <a:rPr lang="sl-SI" sz="1200" dirty="0">
                <a:solidFill>
                  <a:schemeClr val="tx1"/>
                </a:solidFill>
              </a:rPr>
              <a:t>bo zagotovila učencem ustrezno spremstvo na pregledih in po potrebi organizirala izvedbo določenih vsebin v času trajanja pregleda</a:t>
            </a:r>
            <a:r>
              <a:rPr lang="sl-SI" sz="1200" dirty="0" smtClean="0">
                <a:solidFill>
                  <a:schemeClr val="tx1"/>
                </a:solidFill>
              </a:rPr>
              <a:t>.</a:t>
            </a:r>
          </a:p>
          <a:p>
            <a:pPr>
              <a:lnSpc>
                <a:spcPts val="2100"/>
              </a:lnSpc>
            </a:pPr>
            <a:endParaRPr lang="sl-SI" sz="1200" dirty="0">
              <a:solidFill>
                <a:schemeClr val="tx1"/>
              </a:solidFill>
            </a:endParaRPr>
          </a:p>
          <a:p>
            <a:pPr>
              <a:lnSpc>
                <a:spcPts val="2100"/>
              </a:lnSpc>
            </a:pPr>
            <a:endParaRPr lang="sl-SI" sz="1200" dirty="0">
              <a:solidFill>
                <a:schemeClr val="tx1"/>
              </a:solidFill>
            </a:endParaRPr>
          </a:p>
          <a:p>
            <a:pPr>
              <a:lnSpc>
                <a:spcPts val="2100"/>
              </a:lnSpc>
            </a:pPr>
            <a:r>
              <a:rPr lang="sl-SI" sz="1200" dirty="0">
                <a:solidFill>
                  <a:srgbClr val="FF0000"/>
                </a:solidFill>
              </a:rPr>
              <a:t>V sodelovanju z ZD Postojna bodo za vse učence 1.–9. razreda potekala predavanja zobozdravstvene vzgoje ter vzgoje za zdravje (po programu NIJZ).</a:t>
            </a:r>
          </a:p>
          <a:p>
            <a:pPr>
              <a:lnSpc>
                <a:spcPts val="2100"/>
              </a:lnSpc>
            </a:pPr>
            <a:r>
              <a:rPr lang="sl-SI" sz="1200" dirty="0">
                <a:solidFill>
                  <a:schemeClr val="tx1"/>
                </a:solidFill>
              </a:rPr>
              <a:t/>
            </a:r>
            <a:br>
              <a:rPr lang="sl-SI" sz="1200" dirty="0">
                <a:solidFill>
                  <a:schemeClr val="tx1"/>
                </a:solidFill>
              </a:rPr>
            </a:br>
            <a:r>
              <a:rPr lang="sl-SI" sz="1200" b="1" dirty="0">
                <a:solidFill>
                  <a:schemeClr val="tx1"/>
                </a:solidFill>
              </a:rPr>
              <a:t>Priporočamo, da učenci vse ostale preglede opravijo v času izven pouka.</a:t>
            </a:r>
          </a:p>
          <a:p>
            <a:pPr algn="just">
              <a:lnSpc>
                <a:spcPts val="2100"/>
              </a:lnSpc>
            </a:pPr>
            <a:endParaRPr lang="sl-SI" sz="1200" dirty="0">
              <a:solidFill>
                <a:schemeClr val="tx1"/>
              </a:solidFill>
              <a:latin typeface="+mj-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2"/>
          <p:cNvSpPr txBox="1">
            <a:spLocks/>
          </p:cNvSpPr>
          <p:nvPr/>
        </p:nvSpPr>
        <p:spPr>
          <a:xfrm>
            <a:off x="265317" y="18450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Pridobitev statusa za učence </a:t>
            </a:r>
            <a:endParaRPr lang="sl-SI" sz="1800" dirty="0">
              <a:solidFill>
                <a:schemeClr val="tx1"/>
              </a:solidFill>
              <a:latin typeface="+mj-lt"/>
            </a:endParaRPr>
          </a:p>
        </p:txBody>
      </p:sp>
      <p:sp>
        <p:nvSpPr>
          <p:cNvPr id="4" name="Pravokotnik 3"/>
          <p:cNvSpPr/>
          <p:nvPr/>
        </p:nvSpPr>
        <p:spPr>
          <a:xfrm>
            <a:off x="175263" y="702012"/>
            <a:ext cx="8801100" cy="4715202"/>
          </a:xfrm>
          <a:prstGeom prst="rect">
            <a:avLst/>
          </a:prstGeom>
        </p:spPr>
        <p:txBody>
          <a:bodyPr wrap="square">
            <a:spAutoFit/>
          </a:bodyPr>
          <a:lstStyle/>
          <a:p>
            <a:pPr algn="just">
              <a:lnSpc>
                <a:spcPts val="2100"/>
              </a:lnSpc>
            </a:pPr>
            <a:r>
              <a:rPr lang="sl-SI" sz="1200" dirty="0">
                <a:solidFill>
                  <a:schemeClr val="tx1"/>
                </a:solidFill>
              </a:rPr>
              <a:t>Pridobitev statusov za učence športnike oziroma umetnike ureja Zakon o osnovni šoli (Ur. l. št. 62/2013 z dne 26. 7. 2013, </a:t>
            </a:r>
            <a:endParaRPr lang="sl-SI" sz="1200" dirty="0" smtClean="0">
              <a:solidFill>
                <a:schemeClr val="tx1"/>
              </a:solidFill>
            </a:endParaRPr>
          </a:p>
          <a:p>
            <a:pPr algn="just">
              <a:lnSpc>
                <a:spcPts val="2100"/>
              </a:lnSpc>
            </a:pPr>
            <a:r>
              <a:rPr lang="sl-SI" sz="1200" dirty="0" smtClean="0">
                <a:solidFill>
                  <a:schemeClr val="tx1"/>
                </a:solidFill>
              </a:rPr>
              <a:t>člen </a:t>
            </a:r>
            <a:r>
              <a:rPr lang="sl-SI" sz="1200" dirty="0">
                <a:solidFill>
                  <a:schemeClr val="tx1"/>
                </a:solidFill>
              </a:rPr>
              <a:t>51).</a:t>
            </a:r>
          </a:p>
          <a:p>
            <a:pPr algn="just">
              <a:lnSpc>
                <a:spcPts val="2100"/>
              </a:lnSpc>
            </a:pPr>
            <a:r>
              <a:rPr lang="sl-SI" sz="1200" b="1" dirty="0">
                <a:solidFill>
                  <a:schemeClr val="tx1"/>
                </a:solidFill>
              </a:rPr>
              <a:t>Status učenca perspektivnega športnika </a:t>
            </a:r>
            <a:r>
              <a:rPr lang="sl-SI" sz="1200" dirty="0">
                <a:solidFill>
                  <a:schemeClr val="tx1"/>
                </a:solidFill>
              </a:rPr>
              <a:t>lahko pridobi učenec, ki je registriran pri nacionalni panožni športni zvezi in tekmuje v uradnih tekmovalnih sistemih nacionalnih panožnih zvez.</a:t>
            </a:r>
          </a:p>
          <a:p>
            <a:pPr algn="just">
              <a:lnSpc>
                <a:spcPts val="2100"/>
              </a:lnSpc>
            </a:pPr>
            <a:r>
              <a:rPr lang="sl-SI" sz="1200" b="1" dirty="0">
                <a:solidFill>
                  <a:schemeClr val="tx1"/>
                </a:solidFill>
              </a:rPr>
              <a:t>Status učenca perspektivnega mladega umetnika </a:t>
            </a:r>
            <a:r>
              <a:rPr lang="sl-SI" sz="1200" dirty="0">
                <a:solidFill>
                  <a:schemeClr val="tx1"/>
                </a:solidFill>
              </a:rPr>
              <a:t>lahko pridobi učenec, ki se udeležuje državnih tekmovanj s področja umetnosti*. </a:t>
            </a:r>
            <a:r>
              <a:rPr lang="sl-SI" sz="1200" b="1" dirty="0">
                <a:solidFill>
                  <a:schemeClr val="tx1"/>
                </a:solidFill>
              </a:rPr>
              <a:t>Status učenca vrhunskega športnika </a:t>
            </a:r>
            <a:r>
              <a:rPr lang="sl-SI" sz="1200" dirty="0">
                <a:solidFill>
                  <a:schemeClr val="tx1"/>
                </a:solidFill>
              </a:rPr>
              <a:t>lahko pridobi učenec, ki je registriran pri nacionalni panožni športni zvezi in tekmuje v uradnih tekmovalnih sistemih nacionalnih panožnih zvez in ki doseže vrhunski športni dosežek mednarodne vrednosti.</a:t>
            </a:r>
          </a:p>
          <a:p>
            <a:pPr algn="just">
              <a:lnSpc>
                <a:spcPts val="2100"/>
              </a:lnSpc>
            </a:pPr>
            <a:r>
              <a:rPr lang="sl-SI" sz="1200" b="1" dirty="0">
                <a:solidFill>
                  <a:schemeClr val="tx1"/>
                </a:solidFill>
              </a:rPr>
              <a:t>Status učenca vrhunskega mladega umetnika </a:t>
            </a:r>
            <a:r>
              <a:rPr lang="sl-SI" sz="1200" dirty="0">
                <a:solidFill>
                  <a:schemeClr val="tx1"/>
                </a:solidFill>
              </a:rPr>
              <a:t>lahko pridobi učenec, ki se udeležuje državnih tekmovanj s področja umetnosti in ki dosega najvišja mesta oziroma nagrade na državnih tekmovanjih s področja umetnosti.</a:t>
            </a:r>
          </a:p>
          <a:p>
            <a:pPr algn="just">
              <a:lnSpc>
                <a:spcPts val="2100"/>
              </a:lnSpc>
            </a:pPr>
            <a:r>
              <a:rPr lang="sl-SI" sz="1200" dirty="0">
                <a:solidFill>
                  <a:schemeClr val="tx1"/>
                </a:solidFill>
              </a:rPr>
              <a:t>Šola s pravili o prilagajanju šolskih obveznosti podrobneje ureja postopek za pridobitev statusa in prilagajanje šolskih obveznosti.</a:t>
            </a:r>
          </a:p>
          <a:p>
            <a:pPr algn="just">
              <a:lnSpc>
                <a:spcPts val="2100"/>
              </a:lnSpc>
            </a:pPr>
            <a:r>
              <a:rPr lang="sl-SI" sz="1200" dirty="0">
                <a:solidFill>
                  <a:schemeClr val="tx1"/>
                </a:solidFill>
              </a:rPr>
              <a:t>Starši lahko predlagajo dodelitev enega statusa za svojega otroka. Predlog oddajo na </a:t>
            </a:r>
            <a:r>
              <a:rPr lang="sl-SI" sz="1200" b="1" dirty="0">
                <a:solidFill>
                  <a:schemeClr val="tx1"/>
                </a:solidFill>
              </a:rPr>
              <a:t>obrazcu</a:t>
            </a:r>
            <a:r>
              <a:rPr lang="sl-SI" sz="1200" dirty="0">
                <a:solidFill>
                  <a:schemeClr val="tx1"/>
                </a:solidFill>
              </a:rPr>
              <a:t>, </a:t>
            </a:r>
            <a:r>
              <a:rPr lang="sl-SI" sz="1200" dirty="0" smtClean="0">
                <a:solidFill>
                  <a:schemeClr val="tx1"/>
                </a:solidFill>
              </a:rPr>
              <a:t>ki je </a:t>
            </a:r>
            <a:r>
              <a:rPr lang="sl-SI" sz="1200" dirty="0">
                <a:solidFill>
                  <a:schemeClr val="tx1"/>
                </a:solidFill>
              </a:rPr>
              <a:t>objavljen na spletni strani šole. Rok za oddajo vloge z dokazili o izpolnjevanju pogojev je </a:t>
            </a:r>
            <a:r>
              <a:rPr lang="sl-SI" sz="1200" b="1" dirty="0" smtClean="0">
                <a:solidFill>
                  <a:schemeClr val="tx1"/>
                </a:solidFill>
              </a:rPr>
              <a:t>15. </a:t>
            </a:r>
            <a:r>
              <a:rPr lang="sl-SI" sz="1200" b="1" dirty="0">
                <a:solidFill>
                  <a:schemeClr val="tx1"/>
                </a:solidFill>
              </a:rPr>
              <a:t>9. </a:t>
            </a:r>
            <a:r>
              <a:rPr lang="sl-SI" sz="1200" b="1" dirty="0" smtClean="0">
                <a:solidFill>
                  <a:schemeClr val="tx1"/>
                </a:solidFill>
              </a:rPr>
              <a:t>2022</a:t>
            </a:r>
            <a:r>
              <a:rPr lang="sl-SI" sz="1200" dirty="0" smtClean="0">
                <a:solidFill>
                  <a:schemeClr val="tx1"/>
                </a:solidFill>
              </a:rPr>
              <a:t>. </a:t>
            </a:r>
            <a:r>
              <a:rPr lang="sl-SI" sz="1200" dirty="0">
                <a:solidFill>
                  <a:schemeClr val="tx1"/>
                </a:solidFill>
              </a:rPr>
              <a:t>Vloga je pravočasna, če je oddana zadnji dan s priporočeno pošiljko.</a:t>
            </a:r>
          </a:p>
          <a:p>
            <a:pPr algn="just">
              <a:lnSpc>
                <a:spcPts val="2100"/>
              </a:lnSpc>
            </a:pPr>
            <a:r>
              <a:rPr lang="sl-SI" sz="1200" dirty="0" smtClean="0">
                <a:solidFill>
                  <a:schemeClr val="tx1"/>
                </a:solidFill>
              </a:rPr>
              <a:t>* glasba</a:t>
            </a:r>
            <a:r>
              <a:rPr lang="sl-SI" sz="1200" dirty="0">
                <a:solidFill>
                  <a:schemeClr val="tx1"/>
                </a:solidFill>
              </a:rPr>
              <a:t>, likovne dejavnosti, ples, film, gledališče, literarno ustvarjanje, spletna umetnost</a:t>
            </a:r>
          </a:p>
          <a:p>
            <a:pPr algn="just">
              <a:lnSpc>
                <a:spcPts val="2100"/>
              </a:lnSpc>
              <a:spcBef>
                <a:spcPts val="600"/>
              </a:spcBef>
              <a:spcAft>
                <a:spcPts val="1000"/>
              </a:spcAft>
            </a:pPr>
            <a:endParaRPr lang="sl-SI" sz="1200" dirty="0">
              <a:solidFill>
                <a:schemeClr val="tx1"/>
              </a:solidFill>
            </a:endParaRPr>
          </a:p>
        </p:txBody>
      </p:sp>
    </p:spTree>
    <p:extLst>
      <p:ext uri="{BB962C8B-B14F-4D97-AF65-F5344CB8AC3E}">
        <p14:creationId xmlns:p14="http://schemas.microsoft.com/office/powerpoint/2010/main" val="4311781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2"/>
          <p:cNvSpPr txBox="1">
            <a:spLocks/>
          </p:cNvSpPr>
          <p:nvPr/>
        </p:nvSpPr>
        <p:spPr>
          <a:xfrm>
            <a:off x="265317" y="18450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Šolska prehrana </a:t>
            </a:r>
            <a:endParaRPr lang="sl-SI" sz="1800" dirty="0">
              <a:solidFill>
                <a:schemeClr val="tx1"/>
              </a:solidFill>
              <a:latin typeface="+mj-lt"/>
            </a:endParaRPr>
          </a:p>
        </p:txBody>
      </p:sp>
      <p:sp>
        <p:nvSpPr>
          <p:cNvPr id="4" name="Pravokotnik 3"/>
          <p:cNvSpPr/>
          <p:nvPr/>
        </p:nvSpPr>
        <p:spPr>
          <a:xfrm>
            <a:off x="175263" y="702012"/>
            <a:ext cx="8801100" cy="4247317"/>
          </a:xfrm>
          <a:prstGeom prst="rect">
            <a:avLst/>
          </a:prstGeom>
        </p:spPr>
        <p:txBody>
          <a:bodyPr wrap="square">
            <a:spAutoFit/>
          </a:bodyPr>
          <a:lstStyle/>
          <a:p>
            <a:pPr>
              <a:lnSpc>
                <a:spcPts val="2100"/>
              </a:lnSpc>
            </a:pPr>
            <a:r>
              <a:rPr lang="sl-SI" sz="1200" dirty="0" smtClean="0">
                <a:solidFill>
                  <a:schemeClr val="tx1"/>
                </a:solidFill>
              </a:rPr>
              <a:t>V </a:t>
            </a:r>
            <a:r>
              <a:rPr lang="sl-SI" sz="1200" dirty="0">
                <a:solidFill>
                  <a:schemeClr val="tx1"/>
                </a:solidFill>
              </a:rPr>
              <a:t>šolskih kuhinjah pripravljamo </a:t>
            </a:r>
            <a:r>
              <a:rPr lang="sl-SI" sz="1200" dirty="0" smtClean="0">
                <a:solidFill>
                  <a:schemeClr val="tx1"/>
                </a:solidFill>
              </a:rPr>
              <a:t>dopoldansko </a:t>
            </a:r>
            <a:r>
              <a:rPr lang="sl-SI" sz="1200" dirty="0">
                <a:solidFill>
                  <a:schemeClr val="tx1"/>
                </a:solidFill>
              </a:rPr>
              <a:t>in popoldansko malico, kosila pa za našo šolo pripravljajo na OŠ Prestranek (za podružnico Hruševje) in na OŠ A. Globočnika Postojna (za učence matične šole). Učencem zagotavljamo tudi ustrezno dietno prehrano</a:t>
            </a:r>
            <a:r>
              <a:rPr lang="sl-SI" sz="1200" dirty="0" smtClean="0">
                <a:solidFill>
                  <a:schemeClr val="tx1"/>
                </a:solidFill>
              </a:rPr>
              <a:t>.</a:t>
            </a:r>
          </a:p>
          <a:p>
            <a:pPr algn="just"/>
            <a:endParaRPr lang="sl-SI" sz="1200" dirty="0">
              <a:solidFill>
                <a:schemeClr val="tx1"/>
              </a:solidFill>
            </a:endParaRPr>
          </a:p>
          <a:p>
            <a:pPr algn="just">
              <a:lnSpc>
                <a:spcPts val="2100"/>
              </a:lnSpc>
            </a:pPr>
            <a:r>
              <a:rPr lang="sl-SI" sz="1200" b="1" dirty="0">
                <a:solidFill>
                  <a:schemeClr val="tx1"/>
                </a:solidFill>
              </a:rPr>
              <a:t>Pravila šolske prehrane</a:t>
            </a:r>
            <a:r>
              <a:rPr lang="sl-SI" sz="1200" dirty="0">
                <a:solidFill>
                  <a:schemeClr val="tx1"/>
                </a:solidFill>
              </a:rPr>
              <a:t>, ki določajo organizacijo prehrane na naši šoli, prijavo, preklic in odjavo prehrane, postopke evidentiranja ter nadzor nad koriščenjem obrokov in drugo, so objavljena na spletni strani šole</a:t>
            </a:r>
            <a:r>
              <a:rPr lang="sl-SI" sz="1200" dirty="0" smtClean="0">
                <a:solidFill>
                  <a:schemeClr val="tx1"/>
                </a:solidFill>
              </a:rPr>
              <a:t>.</a:t>
            </a:r>
          </a:p>
          <a:p>
            <a:pPr algn="just"/>
            <a:endParaRPr lang="sl-SI" sz="1200" dirty="0">
              <a:solidFill>
                <a:schemeClr val="tx1"/>
              </a:solidFill>
            </a:endParaRPr>
          </a:p>
          <a:p>
            <a:pPr algn="just">
              <a:lnSpc>
                <a:spcPts val="2100"/>
              </a:lnSpc>
            </a:pPr>
            <a:r>
              <a:rPr lang="sl-SI" sz="1200" b="1" dirty="0">
                <a:solidFill>
                  <a:schemeClr val="tx1"/>
                </a:solidFill>
              </a:rPr>
              <a:t>Za elektronsko evidentiranje prevzema kosil ter možnost elektronske odjave (in ponovne prijave) prehrane </a:t>
            </a:r>
            <a:r>
              <a:rPr lang="sl-SI" sz="1200" dirty="0">
                <a:solidFill>
                  <a:schemeClr val="tx1"/>
                </a:solidFill>
              </a:rPr>
              <a:t>je potrebno imeti elektronski naslov (e-mail) in osnovni brezplačni uporabniški račun </a:t>
            </a:r>
            <a:r>
              <a:rPr lang="sl-SI" sz="1200" dirty="0" err="1">
                <a:solidFill>
                  <a:schemeClr val="tx1"/>
                </a:solidFill>
              </a:rPr>
              <a:t>eAsistenta</a:t>
            </a:r>
            <a:r>
              <a:rPr lang="sl-SI" sz="1200" dirty="0">
                <a:solidFill>
                  <a:schemeClr val="tx1"/>
                </a:solidFill>
              </a:rPr>
              <a:t> za starše</a:t>
            </a:r>
            <a:r>
              <a:rPr lang="sl-SI" sz="1200" dirty="0" smtClean="0">
                <a:solidFill>
                  <a:schemeClr val="tx1"/>
                </a:solidFill>
              </a:rPr>
              <a:t>.</a:t>
            </a:r>
          </a:p>
          <a:p>
            <a:pPr algn="just"/>
            <a:endParaRPr lang="sl-SI" sz="1200" dirty="0">
              <a:solidFill>
                <a:schemeClr val="tx1"/>
              </a:solidFill>
            </a:endParaRPr>
          </a:p>
          <a:p>
            <a:pPr algn="just">
              <a:lnSpc>
                <a:spcPts val="2100"/>
              </a:lnSpc>
            </a:pPr>
            <a:r>
              <a:rPr lang="sl-SI" sz="1200" b="1" dirty="0">
                <a:solidFill>
                  <a:schemeClr val="tx1"/>
                </a:solidFill>
              </a:rPr>
              <a:t>Kosilo je mogoče prevzeti samo s kartico, s katero učenec evidentira prevzem</a:t>
            </a:r>
            <a:r>
              <a:rPr lang="sl-SI" sz="1200" b="1" dirty="0" smtClean="0">
                <a:solidFill>
                  <a:schemeClr val="tx1"/>
                </a:solidFill>
              </a:rPr>
              <a:t>.</a:t>
            </a:r>
          </a:p>
          <a:p>
            <a:pPr algn="just"/>
            <a:endParaRPr lang="sl-SI" sz="1200" b="1" dirty="0">
              <a:solidFill>
                <a:schemeClr val="tx1"/>
              </a:solidFill>
            </a:endParaRPr>
          </a:p>
          <a:p>
            <a:pPr algn="just">
              <a:lnSpc>
                <a:spcPts val="2100"/>
              </a:lnSpc>
            </a:pPr>
            <a:r>
              <a:rPr lang="sl-SI" sz="1200" dirty="0">
                <a:solidFill>
                  <a:schemeClr val="tx1"/>
                </a:solidFill>
              </a:rPr>
              <a:t>Kdor nima možnosti odjave preko spleta, lahko prehrano še vedno odjavi po telefonu na št. 05 7000 918. </a:t>
            </a:r>
            <a:r>
              <a:rPr lang="sl-SI" sz="1200" b="1" dirty="0">
                <a:solidFill>
                  <a:schemeClr val="tx1"/>
                </a:solidFill>
              </a:rPr>
              <a:t>V obeh primerih je odjava pravočasna, če je sporočena do 7.30</a:t>
            </a:r>
            <a:r>
              <a:rPr lang="sl-SI" sz="1200" b="1" dirty="0" smtClean="0">
                <a:solidFill>
                  <a:schemeClr val="tx1"/>
                </a:solidFill>
              </a:rPr>
              <a:t>.</a:t>
            </a:r>
          </a:p>
          <a:p>
            <a:pPr algn="just"/>
            <a:endParaRPr lang="sl-SI" sz="1200" dirty="0">
              <a:solidFill>
                <a:schemeClr val="tx1"/>
              </a:solidFill>
            </a:endParaRPr>
          </a:p>
          <a:p>
            <a:pPr algn="just">
              <a:lnSpc>
                <a:spcPts val="2100"/>
              </a:lnSpc>
            </a:pPr>
            <a:r>
              <a:rPr lang="sl-SI" sz="1200" dirty="0">
                <a:solidFill>
                  <a:schemeClr val="tx1"/>
                </a:solidFill>
              </a:rPr>
              <a:t>Učenci malicajo v prisotnosti učitelja v jedilnici oziroma v učilnicah. Učenci 1. </a:t>
            </a:r>
            <a:r>
              <a:rPr lang="sl-SI" sz="1200" dirty="0" smtClean="0">
                <a:solidFill>
                  <a:schemeClr val="tx1"/>
                </a:solidFill>
              </a:rPr>
              <a:t>razreda </a:t>
            </a:r>
            <a:r>
              <a:rPr lang="sl-SI" sz="1200" dirty="0">
                <a:solidFill>
                  <a:schemeClr val="tx1"/>
                </a:solidFill>
              </a:rPr>
              <a:t>malicajo ob 9. uri, vsi ostali pa v odmoru </a:t>
            </a:r>
            <a:r>
              <a:rPr lang="sl-SI" sz="1200" dirty="0" smtClean="0">
                <a:solidFill>
                  <a:schemeClr val="tx1"/>
                </a:solidFill>
              </a:rPr>
              <a:t>med 9.55 </a:t>
            </a:r>
            <a:r>
              <a:rPr lang="sl-SI" sz="1200" dirty="0">
                <a:solidFill>
                  <a:schemeClr val="tx1"/>
                </a:solidFill>
              </a:rPr>
              <a:t>in 10.10. </a:t>
            </a:r>
          </a:p>
        </p:txBody>
      </p:sp>
    </p:spTree>
    <p:extLst>
      <p:ext uri="{BB962C8B-B14F-4D97-AF65-F5344CB8AC3E}">
        <p14:creationId xmlns:p14="http://schemas.microsoft.com/office/powerpoint/2010/main" val="13379778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2"/>
          <p:cNvSpPr txBox="1">
            <a:spLocks/>
          </p:cNvSpPr>
          <p:nvPr/>
        </p:nvSpPr>
        <p:spPr>
          <a:xfrm>
            <a:off x="265317" y="18450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Šolska prehrana </a:t>
            </a:r>
            <a:endParaRPr lang="sl-SI" sz="1800" dirty="0">
              <a:solidFill>
                <a:schemeClr val="tx1"/>
              </a:solidFill>
              <a:latin typeface="+mj-lt"/>
            </a:endParaRPr>
          </a:p>
        </p:txBody>
      </p:sp>
      <p:sp>
        <p:nvSpPr>
          <p:cNvPr id="4" name="Pravokotnik 3"/>
          <p:cNvSpPr/>
          <p:nvPr/>
        </p:nvSpPr>
        <p:spPr>
          <a:xfrm>
            <a:off x="175263" y="702012"/>
            <a:ext cx="8801100" cy="3939540"/>
          </a:xfrm>
          <a:prstGeom prst="rect">
            <a:avLst/>
          </a:prstGeom>
        </p:spPr>
        <p:txBody>
          <a:bodyPr wrap="square">
            <a:spAutoFit/>
          </a:bodyPr>
          <a:lstStyle/>
          <a:p>
            <a:pPr algn="just">
              <a:lnSpc>
                <a:spcPts val="2100"/>
              </a:lnSpc>
            </a:pPr>
            <a:r>
              <a:rPr lang="sl-SI" sz="1200" dirty="0">
                <a:solidFill>
                  <a:schemeClr val="tx1"/>
                </a:solidFill>
              </a:rPr>
              <a:t>Razdeljevanje kosil poteka od 11.50 do 13.50. Učenci 1. razreda imajo kosilo 5. šolsko uro, učenci, ki imajo pouk tudi po 6. šolski uri, pa kosijo v popoldanskem odmoru med 13.30 in 13.50. Cena kosila znaša </a:t>
            </a:r>
            <a:r>
              <a:rPr lang="sl-SI" sz="1200" dirty="0" smtClean="0">
                <a:solidFill>
                  <a:srgbClr val="FF0000"/>
                </a:solidFill>
              </a:rPr>
              <a:t>2,90 </a:t>
            </a:r>
            <a:r>
              <a:rPr lang="sl-SI" sz="1200" dirty="0">
                <a:solidFill>
                  <a:srgbClr val="FF0000"/>
                </a:solidFill>
              </a:rPr>
              <a:t>EUR</a:t>
            </a:r>
            <a:r>
              <a:rPr lang="sl-SI" sz="1200" dirty="0">
                <a:solidFill>
                  <a:schemeClr val="tx1"/>
                </a:solidFill>
              </a:rPr>
              <a:t>, cena dopoldanske malice, ki jo določa pristojno ministrstvo, pa znaša </a:t>
            </a:r>
            <a:r>
              <a:rPr lang="sl-SI" sz="1200" dirty="0" smtClean="0">
                <a:solidFill>
                  <a:srgbClr val="FF0000"/>
                </a:solidFill>
              </a:rPr>
              <a:t>0,90 </a:t>
            </a:r>
            <a:r>
              <a:rPr lang="sl-SI" sz="1200" dirty="0">
                <a:solidFill>
                  <a:srgbClr val="FF0000"/>
                </a:solidFill>
              </a:rPr>
              <a:t>EUR</a:t>
            </a:r>
            <a:r>
              <a:rPr lang="sl-SI" sz="1200" dirty="0">
                <a:solidFill>
                  <a:schemeClr val="tx1"/>
                </a:solidFill>
              </a:rPr>
              <a:t>.</a:t>
            </a:r>
          </a:p>
          <a:p>
            <a:pPr algn="just">
              <a:lnSpc>
                <a:spcPts val="2100"/>
              </a:lnSpc>
            </a:pPr>
            <a:r>
              <a:rPr lang="sl-SI" sz="1200" b="1" dirty="0">
                <a:solidFill>
                  <a:schemeClr val="tx1"/>
                </a:solidFill>
              </a:rPr>
              <a:t>Stroške prehrane je potrebno poravnati za pretekli mesec do datuma, ki je določen na položnici.</a:t>
            </a:r>
          </a:p>
          <a:p>
            <a:pPr algn="just">
              <a:lnSpc>
                <a:spcPts val="2100"/>
              </a:lnSpc>
            </a:pPr>
            <a:r>
              <a:rPr lang="sl-SI" sz="1200" dirty="0">
                <a:solidFill>
                  <a:schemeClr val="tx1"/>
                </a:solidFill>
              </a:rPr>
              <a:t>Dodatne informacije o prehrani lahko dobite pri vodji šolske </a:t>
            </a:r>
            <a:r>
              <a:rPr lang="sl-SI" sz="1200" dirty="0" smtClean="0">
                <a:solidFill>
                  <a:schemeClr val="tx1"/>
                </a:solidFill>
              </a:rPr>
              <a:t>prehrane </a:t>
            </a:r>
            <a:r>
              <a:rPr lang="sl-SI" sz="1200" b="1" dirty="0" smtClean="0">
                <a:solidFill>
                  <a:schemeClr val="tx1"/>
                </a:solidFill>
              </a:rPr>
              <a:t>Damijani </a:t>
            </a:r>
            <a:r>
              <a:rPr lang="sl-SI" sz="1200" b="1" dirty="0" err="1" smtClean="0">
                <a:solidFill>
                  <a:schemeClr val="tx1"/>
                </a:solidFill>
              </a:rPr>
              <a:t>Pecman</a:t>
            </a:r>
            <a:r>
              <a:rPr lang="sl-SI" sz="1200" b="1" dirty="0">
                <a:solidFill>
                  <a:schemeClr val="tx1"/>
                </a:solidFill>
              </a:rPr>
              <a:t> </a:t>
            </a:r>
            <a:r>
              <a:rPr lang="sl-SI" sz="1200" dirty="0" smtClean="0">
                <a:solidFill>
                  <a:schemeClr val="tx1"/>
                </a:solidFill>
              </a:rPr>
              <a:t>(damijana.pecman@miroslav-vilhar.si)</a:t>
            </a:r>
            <a:endParaRPr lang="sl-SI" sz="1200" dirty="0">
              <a:solidFill>
                <a:schemeClr val="tx1"/>
              </a:solidFill>
            </a:endParaRPr>
          </a:p>
          <a:p>
            <a:pPr algn="just">
              <a:lnSpc>
                <a:spcPts val="2100"/>
              </a:lnSpc>
            </a:pPr>
            <a:r>
              <a:rPr lang="sl-SI" sz="1200" b="1" dirty="0">
                <a:solidFill>
                  <a:schemeClr val="tx1"/>
                </a:solidFill>
              </a:rPr>
              <a:t> </a:t>
            </a:r>
            <a:endParaRPr lang="sl-SI" sz="1200" dirty="0">
              <a:solidFill>
                <a:schemeClr val="tx1"/>
              </a:solidFill>
            </a:endParaRPr>
          </a:p>
          <a:p>
            <a:pPr algn="just">
              <a:lnSpc>
                <a:spcPts val="2100"/>
              </a:lnSpc>
            </a:pPr>
            <a:r>
              <a:rPr lang="sl-SI" sz="1200" dirty="0">
                <a:solidFill>
                  <a:schemeClr val="tx1"/>
                </a:solidFill>
              </a:rPr>
              <a:t>SUBVENCIONIRANJE šolske prehrane je urejeno na podlagi izdanih odločb o otroških dodatkih. Šola prejme informacije iz uradnih evidenc Ministrstva za delo, družino in socialne zadeve. </a:t>
            </a:r>
            <a:r>
              <a:rPr lang="sl-SI" sz="1200" b="1" dirty="0">
                <a:solidFill>
                  <a:schemeClr val="tx1"/>
                </a:solidFill>
              </a:rPr>
              <a:t>Subvencija pripada samo učencem, ki so naročeni na šolsko prehrano.</a:t>
            </a:r>
            <a:endParaRPr lang="sl-SI" sz="1200" dirty="0">
              <a:solidFill>
                <a:schemeClr val="tx1"/>
              </a:solidFill>
            </a:endParaRPr>
          </a:p>
          <a:p>
            <a:pPr algn="just">
              <a:lnSpc>
                <a:spcPts val="2100"/>
              </a:lnSpc>
            </a:pPr>
            <a:r>
              <a:rPr lang="sl-SI" sz="1200" b="1" dirty="0">
                <a:solidFill>
                  <a:schemeClr val="tx1"/>
                </a:solidFill>
              </a:rPr>
              <a:t> </a:t>
            </a:r>
            <a:endParaRPr lang="sl-SI" sz="1200" dirty="0">
              <a:solidFill>
                <a:schemeClr val="tx1"/>
              </a:solidFill>
            </a:endParaRPr>
          </a:p>
          <a:p>
            <a:pPr>
              <a:lnSpc>
                <a:spcPts val="2100"/>
              </a:lnSpc>
            </a:pPr>
            <a:r>
              <a:rPr lang="sl-SI" sz="1200" dirty="0" smtClean="0">
                <a:solidFill>
                  <a:schemeClr val="tx1"/>
                </a:solidFill>
              </a:rPr>
              <a:t>Prednostni nalogi letošnjega načrta vzgojno-izobraževalnih dejavnosti s področja prehrane bosta: </a:t>
            </a:r>
          </a:p>
          <a:p>
            <a:pPr marL="171450" lvl="0" indent="-171450" algn="just">
              <a:lnSpc>
                <a:spcPts val="2100"/>
              </a:lnSpc>
              <a:buFont typeface="Arial" panose="020B0604020202020204" pitchFamily="34" charset="0"/>
              <a:buChar char="•"/>
            </a:pPr>
            <a:r>
              <a:rPr lang="sl-SI" sz="1200" b="1" dirty="0" smtClean="0">
                <a:solidFill>
                  <a:srgbClr val="FF0000"/>
                </a:solidFill>
              </a:rPr>
              <a:t>zmanjšanje </a:t>
            </a:r>
            <a:r>
              <a:rPr lang="sl-SI" sz="1200" b="1" dirty="0">
                <a:solidFill>
                  <a:srgbClr val="FF0000"/>
                </a:solidFill>
              </a:rPr>
              <a:t>ostankov hrane pri malicah in kosilih </a:t>
            </a:r>
            <a:r>
              <a:rPr lang="sl-SI" sz="1200" dirty="0" smtClean="0">
                <a:solidFill>
                  <a:srgbClr val="FF0000"/>
                </a:solidFill>
              </a:rPr>
              <a:t>ter </a:t>
            </a:r>
            <a:r>
              <a:rPr lang="sl-SI" sz="1200" b="1" dirty="0" smtClean="0">
                <a:solidFill>
                  <a:srgbClr val="FF0000"/>
                </a:solidFill>
              </a:rPr>
              <a:t>vzgoja </a:t>
            </a:r>
            <a:r>
              <a:rPr lang="sl-SI" sz="1200" b="1" dirty="0">
                <a:solidFill>
                  <a:srgbClr val="FF0000"/>
                </a:solidFill>
              </a:rPr>
              <a:t>učencev za mirno in kulturno uživanje obrokov</a:t>
            </a:r>
            <a:r>
              <a:rPr lang="sl-SI" sz="1200" dirty="0" smtClean="0">
                <a:solidFill>
                  <a:srgbClr val="FF0000"/>
                </a:solidFill>
              </a:rPr>
              <a:t>.</a:t>
            </a:r>
          </a:p>
          <a:p>
            <a:pPr algn="just">
              <a:lnSpc>
                <a:spcPts val="2100"/>
              </a:lnSpc>
            </a:pPr>
            <a:r>
              <a:rPr lang="sl-SI" sz="1200" dirty="0" smtClean="0">
                <a:solidFill>
                  <a:schemeClr val="tx1"/>
                </a:solidFill>
              </a:rPr>
              <a:t>Pri </a:t>
            </a:r>
            <a:r>
              <a:rPr lang="sl-SI" sz="1200" dirty="0">
                <a:solidFill>
                  <a:schemeClr val="tx1"/>
                </a:solidFill>
              </a:rPr>
              <a:t>uresničevanju nalog pričakujemo pomoč in podporo staršev, saj lahko samo s skupnim delovanjem dosežemo želene cilje.</a:t>
            </a:r>
          </a:p>
          <a:p>
            <a:pPr algn="just">
              <a:lnSpc>
                <a:spcPts val="2100"/>
              </a:lnSpc>
              <a:spcBef>
                <a:spcPts val="600"/>
              </a:spcBef>
              <a:spcAft>
                <a:spcPts val="1000"/>
              </a:spcAft>
            </a:pPr>
            <a:endParaRPr lang="sl-SI" sz="1200" dirty="0">
              <a:solidFill>
                <a:schemeClr val="tx1"/>
              </a:solidFill>
            </a:endParaRPr>
          </a:p>
        </p:txBody>
      </p:sp>
      <p:pic>
        <p:nvPicPr>
          <p:cNvPr id="1028" name="Picture 4" descr="school based feeding program logo - Clip 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269274"/>
            <a:ext cx="1998229" cy="874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chool based feeding program logo - Clip 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371" y="4269274"/>
            <a:ext cx="1998229" cy="87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2142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2"/>
          <p:cNvSpPr txBox="1">
            <a:spLocks/>
          </p:cNvSpPr>
          <p:nvPr/>
        </p:nvSpPr>
        <p:spPr>
          <a:xfrm>
            <a:off x="265317" y="18450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Šolska knjižnica </a:t>
            </a:r>
            <a:endParaRPr lang="sl-SI" sz="1800" dirty="0">
              <a:solidFill>
                <a:schemeClr val="tx1"/>
              </a:solidFill>
              <a:latin typeface="+mj-lt"/>
            </a:endParaRPr>
          </a:p>
        </p:txBody>
      </p:sp>
      <p:sp>
        <p:nvSpPr>
          <p:cNvPr id="4" name="Pravokotnik 3"/>
          <p:cNvSpPr/>
          <p:nvPr/>
        </p:nvSpPr>
        <p:spPr>
          <a:xfrm>
            <a:off x="175263" y="702012"/>
            <a:ext cx="8801100" cy="4493538"/>
          </a:xfrm>
          <a:prstGeom prst="rect">
            <a:avLst/>
          </a:prstGeom>
        </p:spPr>
        <p:txBody>
          <a:bodyPr wrap="square">
            <a:spAutoFit/>
          </a:bodyPr>
          <a:lstStyle/>
          <a:p>
            <a:pPr algn="just">
              <a:lnSpc>
                <a:spcPts val="2100"/>
              </a:lnSpc>
            </a:pPr>
            <a:r>
              <a:rPr lang="sl-SI" sz="1200" dirty="0">
                <a:solidFill>
                  <a:schemeClr val="tx1"/>
                </a:solidFill>
              </a:rPr>
              <a:t>Šolska knjižnica je učno in informacijsko središče šole, kjer učenci preko vsebin in ciljev knjižničnih informacijskih znanj od 1. do 9. razreda spoznavajo njeno urejenost, storitve ter postanejo samostojni uporabniki knjižnice.</a:t>
            </a:r>
          </a:p>
          <a:p>
            <a:pPr algn="just">
              <a:lnSpc>
                <a:spcPts val="2100"/>
              </a:lnSpc>
            </a:pPr>
            <a:r>
              <a:rPr lang="sl-SI" sz="1200" dirty="0">
                <a:solidFill>
                  <a:schemeClr val="tx1"/>
                </a:solidFill>
              </a:rPr>
              <a:t>Knjižnični fond se vsako leto bogati in obnavlja, kar nudi učencem pester izbor leposlovja za domače branje, bralno značko in branje v prostem času. Knjižnica razpolaga tudi s strokovno literaturo za izdelavo plakatov in seminarskih nalog. Poleg knjig so učencem in delavcem šole na voljo tudi serijske publikacije (revije in časopisi). V okviru šolske knjižnice potekajo tudi kulturne dejavnosti in kvizi.</a:t>
            </a:r>
          </a:p>
          <a:p>
            <a:endParaRPr lang="sl-SI" sz="1200" dirty="0" smtClean="0">
              <a:solidFill>
                <a:schemeClr val="tx1"/>
              </a:solidFill>
            </a:endParaRPr>
          </a:p>
          <a:p>
            <a:pPr algn="ctr">
              <a:lnSpc>
                <a:spcPts val="2100"/>
              </a:lnSpc>
            </a:pPr>
            <a:r>
              <a:rPr lang="sl-SI" sz="1200" dirty="0" smtClean="0">
                <a:solidFill>
                  <a:schemeClr val="tx1"/>
                </a:solidFill>
              </a:rPr>
              <a:t>	</a:t>
            </a:r>
            <a:r>
              <a:rPr lang="sl-SI" sz="1200" dirty="0" smtClean="0">
                <a:solidFill>
                  <a:srgbClr val="FF0000"/>
                </a:solidFill>
              </a:rPr>
              <a:t>URNIK </a:t>
            </a:r>
            <a:r>
              <a:rPr lang="sl-SI" sz="1200" dirty="0">
                <a:solidFill>
                  <a:srgbClr val="FF0000"/>
                </a:solidFill>
              </a:rPr>
              <a:t>IZPOSOJE</a:t>
            </a:r>
          </a:p>
          <a:p>
            <a:pPr algn="ctr">
              <a:lnSpc>
                <a:spcPts val="2100"/>
              </a:lnSpc>
            </a:pPr>
            <a:r>
              <a:rPr lang="sl-SI" sz="1200" dirty="0" smtClean="0">
                <a:solidFill>
                  <a:srgbClr val="FF0000"/>
                </a:solidFill>
              </a:rPr>
              <a:t>	</a:t>
            </a:r>
            <a:r>
              <a:rPr lang="sl-SI" sz="1200" dirty="0">
                <a:solidFill>
                  <a:srgbClr val="FF0000"/>
                </a:solidFill>
              </a:rPr>
              <a:t> </a:t>
            </a:r>
          </a:p>
          <a:p>
            <a:pPr algn="ctr">
              <a:lnSpc>
                <a:spcPts val="2100"/>
              </a:lnSpc>
            </a:pPr>
            <a:r>
              <a:rPr lang="sl-SI" sz="1200" b="1" dirty="0" smtClean="0">
                <a:solidFill>
                  <a:srgbClr val="FF0000"/>
                </a:solidFill>
              </a:rPr>
              <a:t>	MATIČNA </a:t>
            </a:r>
            <a:r>
              <a:rPr lang="sl-SI" sz="1200" b="1" dirty="0">
                <a:solidFill>
                  <a:srgbClr val="FF0000"/>
                </a:solidFill>
              </a:rPr>
              <a:t>ŠOLA:</a:t>
            </a:r>
          </a:p>
          <a:p>
            <a:pPr algn="ctr">
              <a:lnSpc>
                <a:spcPts val="2100"/>
              </a:lnSpc>
            </a:pPr>
            <a:r>
              <a:rPr lang="sl-SI" sz="1200" dirty="0" smtClean="0">
                <a:solidFill>
                  <a:srgbClr val="FF0000"/>
                </a:solidFill>
              </a:rPr>
              <a:t>	pon</a:t>
            </a:r>
            <a:r>
              <a:rPr lang="sl-SI" sz="1200" dirty="0">
                <a:solidFill>
                  <a:srgbClr val="FF0000"/>
                </a:solidFill>
              </a:rPr>
              <a:t>.–pet: </a:t>
            </a:r>
            <a:r>
              <a:rPr lang="sl-SI" sz="1200" dirty="0" smtClean="0">
                <a:solidFill>
                  <a:srgbClr val="FF0000"/>
                </a:solidFill>
              </a:rPr>
              <a:t>7.30–14.30</a:t>
            </a:r>
          </a:p>
          <a:p>
            <a:pPr algn="ctr">
              <a:lnSpc>
                <a:spcPts val="2100"/>
              </a:lnSpc>
            </a:pPr>
            <a:endParaRPr lang="sl-SI" sz="1200" dirty="0">
              <a:solidFill>
                <a:srgbClr val="FF0000"/>
              </a:solidFill>
            </a:endParaRPr>
          </a:p>
          <a:p>
            <a:pPr algn="ctr">
              <a:lnSpc>
                <a:spcPts val="2100"/>
              </a:lnSpc>
            </a:pPr>
            <a:r>
              <a:rPr lang="sl-SI" sz="1200" b="1" dirty="0" smtClean="0">
                <a:solidFill>
                  <a:srgbClr val="FF0000"/>
                </a:solidFill>
              </a:rPr>
              <a:t>	PODRUŽNICA </a:t>
            </a:r>
            <a:r>
              <a:rPr lang="sl-SI" sz="1200" b="1" dirty="0">
                <a:solidFill>
                  <a:srgbClr val="FF0000"/>
                </a:solidFill>
              </a:rPr>
              <a:t>HRUŠEVJE:</a:t>
            </a:r>
          </a:p>
          <a:p>
            <a:pPr algn="ctr">
              <a:lnSpc>
                <a:spcPts val="2100"/>
              </a:lnSpc>
            </a:pPr>
            <a:r>
              <a:rPr lang="sl-SI" sz="1200" dirty="0" smtClean="0">
                <a:solidFill>
                  <a:srgbClr val="FF0000"/>
                </a:solidFill>
              </a:rPr>
              <a:t>	sreda</a:t>
            </a:r>
            <a:r>
              <a:rPr lang="sl-SI" sz="1200" dirty="0">
                <a:solidFill>
                  <a:srgbClr val="FF0000"/>
                </a:solidFill>
              </a:rPr>
              <a:t>: </a:t>
            </a:r>
            <a:r>
              <a:rPr lang="sl-SI" sz="1200" dirty="0" smtClean="0">
                <a:solidFill>
                  <a:srgbClr val="FF0000"/>
                </a:solidFill>
              </a:rPr>
              <a:t>in petek 7.30–8.15</a:t>
            </a:r>
            <a:endParaRPr lang="sl-SI" sz="1200" dirty="0">
              <a:solidFill>
                <a:srgbClr val="FF0000"/>
              </a:solidFill>
            </a:endParaRPr>
          </a:p>
          <a:p>
            <a:endParaRPr lang="sl-SI" sz="1200" dirty="0" smtClean="0">
              <a:solidFill>
                <a:schemeClr val="tx1"/>
              </a:solidFill>
            </a:endParaRPr>
          </a:p>
          <a:p>
            <a:endParaRPr lang="sl-SI" sz="1200" dirty="0">
              <a:solidFill>
                <a:schemeClr val="tx1"/>
              </a:solidFill>
            </a:endParaRPr>
          </a:p>
          <a:p>
            <a:pPr algn="just">
              <a:lnSpc>
                <a:spcPts val="2100"/>
              </a:lnSpc>
              <a:spcBef>
                <a:spcPts val="600"/>
              </a:spcBef>
              <a:spcAft>
                <a:spcPts val="1000"/>
              </a:spcAft>
            </a:pPr>
            <a:endParaRPr lang="sl-SI" sz="1200" dirty="0">
              <a:solidFill>
                <a:schemeClr val="tx1"/>
              </a:solidFill>
            </a:endParaRPr>
          </a:p>
        </p:txBody>
      </p:sp>
      <p:pic>
        <p:nvPicPr>
          <p:cNvPr id="2052" name="Picture 4" descr="Royalty-free Book Clip art - School children png download - 2418*2205 -  Free Transparent png Download. - Clip 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11" y="2313709"/>
            <a:ext cx="3157516"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595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2"/>
          <p:cNvSpPr txBox="1">
            <a:spLocks/>
          </p:cNvSpPr>
          <p:nvPr/>
        </p:nvSpPr>
        <p:spPr>
          <a:xfrm>
            <a:off x="265317" y="18450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Šolska knjižnica </a:t>
            </a:r>
            <a:endParaRPr lang="sl-SI" sz="1800" dirty="0">
              <a:solidFill>
                <a:schemeClr val="tx1"/>
              </a:solidFill>
              <a:latin typeface="+mj-lt"/>
            </a:endParaRPr>
          </a:p>
        </p:txBody>
      </p:sp>
      <p:sp>
        <p:nvSpPr>
          <p:cNvPr id="4" name="Pravokotnik 3"/>
          <p:cNvSpPr/>
          <p:nvPr/>
        </p:nvSpPr>
        <p:spPr>
          <a:xfrm>
            <a:off x="175263" y="702012"/>
            <a:ext cx="8801100" cy="2246769"/>
          </a:xfrm>
          <a:prstGeom prst="rect">
            <a:avLst/>
          </a:prstGeom>
        </p:spPr>
        <p:txBody>
          <a:bodyPr wrap="square">
            <a:spAutoFit/>
          </a:bodyPr>
          <a:lstStyle/>
          <a:p>
            <a:pPr algn="just">
              <a:lnSpc>
                <a:spcPts val="2100"/>
              </a:lnSpc>
            </a:pPr>
            <a:r>
              <a:rPr lang="sl-SI" sz="1200" dirty="0">
                <a:solidFill>
                  <a:schemeClr val="tx1"/>
                </a:solidFill>
              </a:rPr>
              <a:t>Knjižno gradivo se izposoja za 21 dni, izjema je gradivo za obvezno domače branje in bralno značko, ki se izposoja za 14 dni. Preostale novice in informacije najdete na spletni strani šolske knjižnice: </a:t>
            </a:r>
            <a:r>
              <a:rPr lang="sl-SI" sz="1200" dirty="0">
                <a:solidFill>
                  <a:schemeClr val="tx1"/>
                </a:solidFill>
                <a:hlinkClick r:id="rId3"/>
              </a:rPr>
              <a:t>https://osmvpo.wixsite.com/knjiznicaosmvpo.</a:t>
            </a:r>
            <a:endParaRPr lang="sl-SI" sz="1200" dirty="0">
              <a:solidFill>
                <a:schemeClr val="tx1"/>
              </a:solidFill>
            </a:endParaRPr>
          </a:p>
          <a:p>
            <a:pPr algn="just">
              <a:lnSpc>
                <a:spcPts val="2100"/>
              </a:lnSpc>
            </a:pPr>
            <a:r>
              <a:rPr lang="sl-SI" sz="1200" dirty="0">
                <a:solidFill>
                  <a:schemeClr val="tx1"/>
                </a:solidFill>
              </a:rPr>
              <a:t> </a:t>
            </a:r>
          </a:p>
          <a:p>
            <a:pPr algn="just">
              <a:lnSpc>
                <a:spcPts val="2100"/>
              </a:lnSpc>
            </a:pPr>
            <a:r>
              <a:rPr lang="sl-SI" sz="1200" dirty="0">
                <a:solidFill>
                  <a:schemeClr val="tx1"/>
                </a:solidFill>
              </a:rPr>
              <a:t>Učbeniški sklad je v skladu z Zakonom o financiranju vzgoje in izobraževanja in Pravilnikom o upravljanju učbeniških skladov ustanovljen z namenom, da se učenkam in učencem zagotovi učbenike, ki jih potrebujejo pri pouku. </a:t>
            </a:r>
            <a:endParaRPr lang="sl-SI" sz="1200" dirty="0" smtClean="0">
              <a:solidFill>
                <a:schemeClr val="tx1"/>
              </a:solidFill>
            </a:endParaRPr>
          </a:p>
          <a:p>
            <a:pPr algn="just">
              <a:lnSpc>
                <a:spcPts val="2100"/>
              </a:lnSpc>
            </a:pPr>
            <a:endParaRPr lang="sl-SI" sz="1200" dirty="0">
              <a:solidFill>
                <a:schemeClr val="tx1"/>
              </a:solidFill>
            </a:endParaRPr>
          </a:p>
          <a:p>
            <a:pPr algn="just">
              <a:lnSpc>
                <a:spcPts val="2100"/>
              </a:lnSpc>
            </a:pPr>
            <a:r>
              <a:rPr lang="sl-SI" sz="1200" dirty="0" smtClean="0">
                <a:solidFill>
                  <a:schemeClr val="tx1"/>
                </a:solidFill>
              </a:rPr>
              <a:t>Vsi </a:t>
            </a:r>
            <a:r>
              <a:rPr lang="sl-SI" sz="1200" dirty="0">
                <a:solidFill>
                  <a:schemeClr val="tx1"/>
                </a:solidFill>
              </a:rPr>
              <a:t>učenci od 1. do 9. razreda bodo učbenike dobili v prvem tednu v septembru. Izposoja je za vse učence brezplačna in pri tem ni potrebna nobena prijava ali naročilnica</a:t>
            </a:r>
            <a:r>
              <a:rPr lang="sl-SI" sz="1200" dirty="0" smtClean="0">
                <a:solidFill>
                  <a:schemeClr val="tx1"/>
                </a:solidFill>
              </a:rPr>
              <a:t>.</a:t>
            </a:r>
            <a:endParaRPr lang="sl-SI" sz="1200" dirty="0">
              <a:solidFill>
                <a:schemeClr val="tx1"/>
              </a:solidFill>
            </a:endParaRPr>
          </a:p>
        </p:txBody>
      </p:sp>
    </p:spTree>
    <p:extLst>
      <p:ext uri="{BB962C8B-B14F-4D97-AF65-F5344CB8AC3E}">
        <p14:creationId xmlns:p14="http://schemas.microsoft.com/office/powerpoint/2010/main" val="42860875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64;p32"/>
          <p:cNvSpPr txBox="1">
            <a:spLocks/>
          </p:cNvSpPr>
          <p:nvPr/>
        </p:nvSpPr>
        <p:spPr>
          <a:xfrm>
            <a:off x="397357" y="184252"/>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Denarne zadeve</a:t>
            </a:r>
            <a:endParaRPr lang="sl-SI" sz="1800" dirty="0">
              <a:solidFill>
                <a:schemeClr val="tx1"/>
              </a:solidFill>
              <a:latin typeface="+mj-lt"/>
            </a:endParaRPr>
          </a:p>
        </p:txBody>
      </p:sp>
      <p:sp>
        <p:nvSpPr>
          <p:cNvPr id="5" name="Pravokotnik 4"/>
          <p:cNvSpPr/>
          <p:nvPr/>
        </p:nvSpPr>
        <p:spPr>
          <a:xfrm>
            <a:off x="321157" y="937539"/>
            <a:ext cx="8579006" cy="2916183"/>
          </a:xfrm>
          <a:prstGeom prst="rect">
            <a:avLst/>
          </a:prstGeom>
        </p:spPr>
        <p:txBody>
          <a:bodyPr wrap="square">
            <a:spAutoFit/>
          </a:bodyPr>
          <a:lstStyle/>
          <a:p>
            <a:pPr algn="just"/>
            <a:r>
              <a:rPr lang="sl-SI" sz="1200" dirty="0">
                <a:solidFill>
                  <a:schemeClr val="tx1"/>
                </a:solidFill>
              </a:rPr>
              <a:t>Informacije v zvezi s finančnimi obveznostmi dobite v računovodstvu </a:t>
            </a:r>
            <a:r>
              <a:rPr lang="sl-SI" sz="1200" dirty="0" smtClean="0">
                <a:solidFill>
                  <a:schemeClr val="tx1"/>
                </a:solidFill>
              </a:rPr>
              <a:t>po </a:t>
            </a:r>
            <a:r>
              <a:rPr lang="sl-SI" sz="1200" dirty="0" smtClean="0">
                <a:solidFill>
                  <a:schemeClr val="tx1"/>
                </a:solidFill>
              </a:rPr>
              <a:t>telefonu</a:t>
            </a:r>
            <a:endParaRPr lang="sl-SI" sz="1200" dirty="0" smtClean="0">
              <a:solidFill>
                <a:schemeClr val="tx1"/>
              </a:solidFill>
            </a:endParaRPr>
          </a:p>
          <a:p>
            <a:pPr algn="just"/>
            <a:r>
              <a:rPr lang="sl-SI" sz="1200" b="1" dirty="0">
                <a:solidFill>
                  <a:schemeClr val="tx1"/>
                </a:solidFill>
              </a:rPr>
              <a:t>URADNE URE:</a:t>
            </a:r>
          </a:p>
          <a:p>
            <a:pPr algn="just"/>
            <a:endParaRPr lang="sl-SI" sz="1200" dirty="0" smtClean="0">
              <a:solidFill>
                <a:schemeClr val="tx1"/>
              </a:solidFill>
            </a:endParaRPr>
          </a:p>
          <a:p>
            <a:pPr algn="just"/>
            <a:r>
              <a:rPr lang="sl-SI" sz="1200" dirty="0" smtClean="0">
                <a:solidFill>
                  <a:schemeClr val="tx1"/>
                </a:solidFill>
              </a:rPr>
              <a:t>ponedeljek</a:t>
            </a:r>
            <a:r>
              <a:rPr lang="sl-SI" sz="1200" dirty="0">
                <a:solidFill>
                  <a:schemeClr val="tx1"/>
                </a:solidFill>
              </a:rPr>
              <a:t>, sreda, petek: </a:t>
            </a:r>
            <a:r>
              <a:rPr lang="sl-SI" sz="1200" dirty="0" smtClean="0">
                <a:solidFill>
                  <a:schemeClr val="tx1"/>
                </a:solidFill>
              </a:rPr>
              <a:t>8.00–14.00</a:t>
            </a:r>
          </a:p>
          <a:p>
            <a:pPr algn="just"/>
            <a:endParaRPr lang="sl-SI" sz="1200" dirty="0">
              <a:solidFill>
                <a:schemeClr val="tx1"/>
              </a:solidFill>
            </a:endParaRPr>
          </a:p>
          <a:p>
            <a:pPr algn="just"/>
            <a:r>
              <a:rPr lang="sl-SI" sz="1200" dirty="0" smtClean="0">
                <a:solidFill>
                  <a:schemeClr val="tx1"/>
                </a:solidFill>
              </a:rPr>
              <a:t>računovodstvo</a:t>
            </a:r>
            <a:r>
              <a:rPr lang="sl-SI" sz="1200" dirty="0">
                <a:solidFill>
                  <a:schemeClr val="tx1"/>
                </a:solidFill>
              </a:rPr>
              <a:t>: Karmen Turk, Milenka Frank, Anamarija </a:t>
            </a:r>
            <a:r>
              <a:rPr lang="sl-SI" sz="1200" dirty="0" smtClean="0">
                <a:solidFill>
                  <a:schemeClr val="tx1"/>
                </a:solidFill>
              </a:rPr>
              <a:t>Tomšič</a:t>
            </a:r>
            <a:r>
              <a:rPr lang="sl-SI" sz="1200" dirty="0">
                <a:solidFill>
                  <a:schemeClr val="tx1"/>
                </a:solidFill>
              </a:rPr>
              <a:t>	</a:t>
            </a:r>
            <a:r>
              <a:rPr lang="sl-SI" sz="1200" dirty="0" err="1">
                <a:solidFill>
                  <a:schemeClr val="tx1"/>
                </a:solidFill>
              </a:rPr>
              <a:t>tel</a:t>
            </a:r>
            <a:r>
              <a:rPr lang="sl-SI" sz="1200" dirty="0">
                <a:solidFill>
                  <a:schemeClr val="tx1"/>
                </a:solidFill>
              </a:rPr>
              <a:t>: 05 7000 913</a:t>
            </a:r>
          </a:p>
          <a:p>
            <a:pPr algn="just"/>
            <a:endParaRPr lang="sl-SI" sz="1200" dirty="0" smtClean="0">
              <a:solidFill>
                <a:schemeClr val="tx1"/>
              </a:solidFill>
            </a:endParaRPr>
          </a:p>
          <a:p>
            <a:pPr algn="just"/>
            <a:endParaRPr lang="sl-SI" sz="1200" dirty="0">
              <a:solidFill>
                <a:schemeClr val="tx1"/>
              </a:solidFill>
            </a:endParaRPr>
          </a:p>
          <a:p>
            <a:pPr algn="just">
              <a:lnSpc>
                <a:spcPts val="2100"/>
              </a:lnSpc>
            </a:pPr>
            <a:r>
              <a:rPr lang="sl-SI" sz="1200" b="1" dirty="0" smtClean="0">
                <a:solidFill>
                  <a:schemeClr val="tx1"/>
                </a:solidFill>
              </a:rPr>
              <a:t>Šolske </a:t>
            </a:r>
            <a:r>
              <a:rPr lang="sl-SI" sz="1200" b="1" dirty="0">
                <a:solidFill>
                  <a:schemeClr val="tx1"/>
                </a:solidFill>
              </a:rPr>
              <a:t>obveznosti</a:t>
            </a:r>
            <a:r>
              <a:rPr lang="sl-SI" sz="1200" dirty="0">
                <a:solidFill>
                  <a:schemeClr val="tx1"/>
                </a:solidFill>
              </a:rPr>
              <a:t> lahko plačujete brez provizije pri mestni blagajni oziroma uredite plačevanje preko SEPA direktne obremenitve (trajnika). Obrazec – soglasje za direktno obremenitev je dosegljiv na spletni strani šole. Izpolnjenega in podpisanega dostavite v računovodstvo šole.</a:t>
            </a:r>
          </a:p>
          <a:p>
            <a:pPr algn="just">
              <a:lnSpc>
                <a:spcPts val="2100"/>
              </a:lnSpc>
            </a:pPr>
            <a:endParaRPr lang="sl-SI" sz="1200" dirty="0">
              <a:solidFill>
                <a:schemeClr val="tx1"/>
              </a:solidFill>
            </a:endParaRPr>
          </a:p>
          <a:p>
            <a:pPr algn="just">
              <a:lnSpc>
                <a:spcPts val="2100"/>
              </a:lnSpc>
            </a:pPr>
            <a:endParaRPr lang="sl-SI" sz="1200" dirty="0">
              <a:solidFill>
                <a:schemeClr val="tx1"/>
              </a:solidFill>
            </a:endParaRPr>
          </a:p>
        </p:txBody>
      </p:sp>
    </p:spTree>
    <p:extLst>
      <p:ext uri="{BB962C8B-B14F-4D97-AF65-F5344CB8AC3E}">
        <p14:creationId xmlns:p14="http://schemas.microsoft.com/office/powerpoint/2010/main" val="39224602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2"/>
          <p:cNvSpPr txBox="1">
            <a:spLocks/>
          </p:cNvSpPr>
          <p:nvPr/>
        </p:nvSpPr>
        <p:spPr>
          <a:xfrm>
            <a:off x="265317" y="184501"/>
            <a:ext cx="6902100" cy="427456"/>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a:solidFill>
                  <a:schemeClr val="tx1"/>
                </a:solidFill>
              </a:rPr>
              <a:t>Šolski sklad </a:t>
            </a:r>
          </a:p>
        </p:txBody>
      </p:sp>
      <p:sp>
        <p:nvSpPr>
          <p:cNvPr id="4" name="Pravokotnik 3"/>
          <p:cNvSpPr/>
          <p:nvPr/>
        </p:nvSpPr>
        <p:spPr>
          <a:xfrm>
            <a:off x="265317" y="826703"/>
            <a:ext cx="8801100" cy="3561039"/>
          </a:xfrm>
          <a:prstGeom prst="rect">
            <a:avLst/>
          </a:prstGeom>
        </p:spPr>
        <p:txBody>
          <a:bodyPr wrap="square">
            <a:spAutoFit/>
          </a:bodyPr>
          <a:lstStyle/>
          <a:p>
            <a:pPr algn="just">
              <a:lnSpc>
                <a:spcPts val="2100"/>
              </a:lnSpc>
            </a:pPr>
            <a:r>
              <a:rPr lang="sl-SI" sz="1200" dirty="0">
                <a:solidFill>
                  <a:schemeClr val="tx1"/>
                </a:solidFill>
              </a:rPr>
              <a:t>Osnovni namen šolskega sklada je pridobivanje sredstev in s tem uresničevanje tistih želja, ki pripomorejo k večjemu zadovoljstvu vseh otrok v šoli, hkrati pa pomeni možnosti za obogatitev vzgojno- izobraževalnega dela.</a:t>
            </a:r>
          </a:p>
          <a:p>
            <a:pPr algn="just">
              <a:lnSpc>
                <a:spcPts val="2100"/>
              </a:lnSpc>
            </a:pPr>
            <a:r>
              <a:rPr lang="sl-SI" sz="1200" dirty="0">
                <a:solidFill>
                  <a:schemeClr val="tx1"/>
                </a:solidFill>
              </a:rPr>
              <a:t>Sredstva, ki jih sklad zbira s pomočjo prostovoljnih prispevkov in donacij, lahko nakažete na </a:t>
            </a:r>
            <a:r>
              <a:rPr lang="sl-SI" sz="1200" b="1" dirty="0">
                <a:solidFill>
                  <a:schemeClr val="tx1"/>
                </a:solidFill>
              </a:rPr>
              <a:t>TRR: 01294-6030675691, sklic: 00 9999, namen: Donacija za šolski sklad.</a:t>
            </a:r>
          </a:p>
          <a:p>
            <a:pPr algn="just">
              <a:lnSpc>
                <a:spcPts val="2100"/>
              </a:lnSpc>
            </a:pPr>
            <a:endParaRPr lang="sl-SI" sz="1200" dirty="0">
              <a:solidFill>
                <a:schemeClr val="tx1"/>
              </a:solidFill>
            </a:endParaRPr>
          </a:p>
          <a:p>
            <a:pPr algn="just">
              <a:lnSpc>
                <a:spcPts val="2100"/>
              </a:lnSpc>
            </a:pPr>
            <a:r>
              <a:rPr lang="sl-SI" sz="1200" dirty="0">
                <a:solidFill>
                  <a:schemeClr val="tx1"/>
                </a:solidFill>
              </a:rPr>
              <a:t>Starši lahko za pomoč iz šolskega sklada zaprosite preko vloge za sofinanciranje dejavnosti, objavljene na spletni strani šole, pod zavihkom »Šolski sklad</a:t>
            </a:r>
            <a:r>
              <a:rPr lang="sl-SI" sz="1200" dirty="0" smtClean="0">
                <a:solidFill>
                  <a:schemeClr val="tx1"/>
                </a:solidFill>
              </a:rPr>
              <a:t>«.</a:t>
            </a:r>
          </a:p>
          <a:p>
            <a:pPr algn="just">
              <a:lnSpc>
                <a:spcPts val="2100"/>
              </a:lnSpc>
            </a:pPr>
            <a:endParaRPr lang="sl-SI" sz="1200" dirty="0">
              <a:solidFill>
                <a:schemeClr val="tx1"/>
              </a:solidFill>
            </a:endParaRPr>
          </a:p>
          <a:p>
            <a:pPr algn="just">
              <a:lnSpc>
                <a:spcPts val="2100"/>
              </a:lnSpc>
            </a:pPr>
            <a:r>
              <a:rPr lang="sl-SI" sz="1200" dirty="0">
                <a:solidFill>
                  <a:srgbClr val="FF0000"/>
                </a:solidFill>
              </a:rPr>
              <a:t>Izpolnjeno vlogo starši oddate v tajništvo šole. </a:t>
            </a:r>
            <a:r>
              <a:rPr lang="sl-SI" sz="1200" dirty="0">
                <a:solidFill>
                  <a:schemeClr val="tx1"/>
                </a:solidFill>
              </a:rPr>
              <a:t>Komisija, ki jo sestavljajo strokovni delavci šole, pripravi mnenje glede dodelitve in višine sredstev pomoči. </a:t>
            </a:r>
            <a:r>
              <a:rPr lang="sl-SI" sz="1200" b="1" dirty="0">
                <a:solidFill>
                  <a:schemeClr val="tx1"/>
                </a:solidFill>
              </a:rPr>
              <a:t>Pri tem upošteva naslednje kriterije: </a:t>
            </a:r>
            <a:r>
              <a:rPr lang="sl-SI" sz="1200" dirty="0">
                <a:solidFill>
                  <a:schemeClr val="tx1"/>
                </a:solidFill>
              </a:rPr>
              <a:t>prejemanje subvencije za šolsko prehrano, število nepreskrbljenih otrok, brezposelnost ali dolgotrajna bolezen staršev, elementarne nesreče družine, dolgotrajnejši socialni problemi in druge posebnosti v družini ter poravnane finančne obveznosti iz preteklega šolskega leta. Dodelitev subvencije odobri upravni odbor šolskega sklada. Starši ste o pridobitvi subvencije pisno obveščeni.</a:t>
            </a:r>
          </a:p>
        </p:txBody>
      </p:sp>
    </p:spTree>
    <p:extLst>
      <p:ext uri="{BB962C8B-B14F-4D97-AF65-F5344CB8AC3E}">
        <p14:creationId xmlns:p14="http://schemas.microsoft.com/office/powerpoint/2010/main" val="3593653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0" y="2475393"/>
            <a:ext cx="8579006" cy="830997"/>
          </a:xfrm>
          <a:prstGeom prst="rect">
            <a:avLst/>
          </a:prstGeom>
        </p:spPr>
        <p:txBody>
          <a:bodyPr wrap="square">
            <a:spAutoFit/>
          </a:bodyPr>
          <a:lstStyle/>
          <a:p>
            <a:pPr algn="ctr"/>
            <a:r>
              <a:rPr lang="sl-SI" sz="1200" dirty="0" smtClean="0">
                <a:solidFill>
                  <a:schemeClr val="tx1"/>
                </a:solidFill>
              </a:rPr>
              <a:t>Pripravil: mag. Gvido Cigale, univ. dipl. psih.</a:t>
            </a:r>
            <a:endParaRPr lang="sl-SI" sz="1200" dirty="0" smtClean="0">
              <a:solidFill>
                <a:schemeClr val="tx1"/>
              </a:solidFill>
            </a:endParaRPr>
          </a:p>
          <a:p>
            <a:pPr algn="ctr"/>
            <a:endParaRPr lang="sl-SI" sz="1200" dirty="0">
              <a:solidFill>
                <a:schemeClr val="tx1"/>
              </a:solidFill>
            </a:endParaRPr>
          </a:p>
          <a:p>
            <a:pPr algn="ctr"/>
            <a:r>
              <a:rPr lang="sl-SI" sz="1200" dirty="0" smtClean="0">
                <a:solidFill>
                  <a:schemeClr val="tx1"/>
                </a:solidFill>
              </a:rPr>
              <a:t>September 2022, </a:t>
            </a:r>
            <a:r>
              <a:rPr lang="sl-SI" sz="1200" dirty="0" err="1" smtClean="0">
                <a:solidFill>
                  <a:schemeClr val="tx1"/>
                </a:solidFill>
              </a:rPr>
              <a:t>vnešeni</a:t>
            </a:r>
            <a:r>
              <a:rPr lang="sl-SI" sz="1200" dirty="0" smtClean="0">
                <a:solidFill>
                  <a:schemeClr val="tx1"/>
                </a:solidFill>
              </a:rPr>
              <a:t> popravki april 2022</a:t>
            </a:r>
            <a:endParaRPr lang="sl-SI" sz="1200" dirty="0">
              <a:solidFill>
                <a:schemeClr val="tx1"/>
              </a:solidFill>
            </a:endParaRPr>
          </a:p>
          <a:p>
            <a:pPr algn="just"/>
            <a:endParaRPr lang="sl-SI" sz="1200" dirty="0" smtClean="0">
              <a:solidFill>
                <a:schemeClr val="tx1"/>
              </a:solidFill>
            </a:endParaRPr>
          </a:p>
        </p:txBody>
      </p:sp>
    </p:spTree>
    <p:extLst>
      <p:ext uri="{BB962C8B-B14F-4D97-AF65-F5344CB8AC3E}">
        <p14:creationId xmlns:p14="http://schemas.microsoft.com/office/powerpoint/2010/main" val="1362838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56113" y="434694"/>
            <a:ext cx="7146900" cy="2288627"/>
          </a:xfrm>
        </p:spPr>
        <p:txBody>
          <a:bodyPr/>
          <a:lstStyle/>
          <a:p>
            <a:pPr algn="ctr"/>
            <a:r>
              <a:rPr lang="sl-SI" sz="1800" dirty="0" smtClean="0">
                <a:latin typeface="+mj-lt"/>
              </a:rPr>
              <a:t>u</a:t>
            </a:r>
            <a:r>
              <a:rPr lang="sl-SI" sz="1800" dirty="0" smtClean="0"/>
              <a:t>radne ure:</a:t>
            </a:r>
            <a:br>
              <a:rPr lang="sl-SI" sz="1800" dirty="0" smtClean="0"/>
            </a:br>
            <a:r>
              <a:rPr lang="sl-SI" sz="1800" dirty="0" smtClean="0"/>
              <a:t/>
            </a:r>
            <a:br>
              <a:rPr lang="sl-SI" sz="1800" dirty="0" smtClean="0"/>
            </a:br>
            <a:r>
              <a:rPr lang="sl-SI" sz="1800" dirty="0"/>
              <a:t>PONEDELJEK – PETEK</a:t>
            </a:r>
            <a:br>
              <a:rPr lang="sl-SI" sz="1800" dirty="0"/>
            </a:br>
            <a:r>
              <a:rPr lang="sl-SI" sz="1800" dirty="0"/>
              <a:t/>
            </a:r>
            <a:br>
              <a:rPr lang="sl-SI" sz="1800" dirty="0"/>
            </a:br>
            <a:r>
              <a:rPr lang="sl-SI" sz="1800" dirty="0" smtClean="0"/>
              <a:t>7.45 </a:t>
            </a:r>
            <a:r>
              <a:rPr lang="sl-SI" sz="1800" dirty="0"/>
              <a:t>– </a:t>
            </a:r>
            <a:r>
              <a:rPr lang="sl-SI" sz="1800" dirty="0" smtClean="0"/>
              <a:t>8.15</a:t>
            </a:r>
            <a:r>
              <a:rPr lang="sl-SI" sz="1800" dirty="0"/>
              <a:t/>
            </a:r>
            <a:br>
              <a:rPr lang="sl-SI" sz="1800" dirty="0"/>
            </a:br>
            <a:r>
              <a:rPr lang="sl-SI" sz="1800" dirty="0"/>
              <a:t/>
            </a:r>
            <a:br>
              <a:rPr lang="sl-SI" sz="1800" dirty="0"/>
            </a:br>
            <a:r>
              <a:rPr lang="sl-SI" sz="1800" dirty="0" smtClean="0"/>
              <a:t>12.30 </a:t>
            </a:r>
            <a:r>
              <a:rPr lang="sl-SI" sz="1800" dirty="0"/>
              <a:t>– 14.00</a:t>
            </a:r>
            <a:r>
              <a:rPr lang="sl-SI" sz="1800" dirty="0" smtClean="0">
                <a:solidFill>
                  <a:srgbClr val="FF0000"/>
                </a:solidFill>
              </a:rPr>
              <a:t/>
            </a:r>
            <a:br>
              <a:rPr lang="sl-SI" sz="1800" dirty="0" smtClean="0">
                <a:solidFill>
                  <a:srgbClr val="FF0000"/>
                </a:solidFill>
              </a:rPr>
            </a:br>
            <a:r>
              <a:rPr lang="sl-SI" sz="1800" dirty="0" smtClean="0">
                <a:solidFill>
                  <a:srgbClr val="FF0000"/>
                </a:solidFill>
              </a:rPr>
              <a:t/>
            </a:r>
            <a:br>
              <a:rPr lang="sl-SI" sz="1800" dirty="0" smtClean="0">
                <a:solidFill>
                  <a:srgbClr val="FF0000"/>
                </a:solidFill>
              </a:rPr>
            </a:br>
            <a:r>
              <a:rPr lang="sl-SI" sz="1800" dirty="0" smtClean="0">
                <a:solidFill>
                  <a:srgbClr val="FF0000"/>
                </a:solidFill>
              </a:rPr>
              <a:t/>
            </a:r>
            <a:br>
              <a:rPr lang="sl-SI" sz="1800" dirty="0" smtClean="0">
                <a:solidFill>
                  <a:srgbClr val="FF0000"/>
                </a:solidFill>
              </a:rPr>
            </a:br>
            <a:r>
              <a:rPr lang="sl-SI" sz="1800" dirty="0" smtClean="0">
                <a:solidFill>
                  <a:srgbClr val="FF0000"/>
                </a:solidFill>
              </a:rPr>
              <a:t/>
            </a:r>
            <a:br>
              <a:rPr lang="sl-SI" sz="1800" dirty="0" smtClean="0">
                <a:solidFill>
                  <a:srgbClr val="FF0000"/>
                </a:solidFill>
              </a:rPr>
            </a:br>
            <a:endParaRPr lang="sl-SI" sz="1800" dirty="0"/>
          </a:p>
        </p:txBody>
      </p:sp>
    </p:spTree>
    <p:extLst>
      <p:ext uri="{BB962C8B-B14F-4D97-AF65-F5344CB8AC3E}">
        <p14:creationId xmlns:p14="http://schemas.microsoft.com/office/powerpoint/2010/main" val="1618041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276974" y="196338"/>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Predstavitev šole</a:t>
            </a:r>
            <a:endParaRPr lang="sl-SI" sz="1800" dirty="0">
              <a:solidFill>
                <a:schemeClr val="tx1"/>
              </a:solidFill>
              <a:latin typeface="+mj-lt"/>
            </a:endParaRPr>
          </a:p>
        </p:txBody>
      </p:sp>
      <p:sp>
        <p:nvSpPr>
          <p:cNvPr id="4" name="Pravokotnik 3"/>
          <p:cNvSpPr/>
          <p:nvPr/>
        </p:nvSpPr>
        <p:spPr>
          <a:xfrm>
            <a:off x="276974" y="715975"/>
            <a:ext cx="8931964" cy="492443"/>
          </a:xfrm>
          <a:prstGeom prst="rect">
            <a:avLst/>
          </a:prstGeom>
        </p:spPr>
        <p:txBody>
          <a:bodyPr wrap="square">
            <a:spAutoFit/>
          </a:bodyPr>
          <a:lstStyle/>
          <a:p>
            <a:pPr algn="just">
              <a:spcBef>
                <a:spcPts val="600"/>
              </a:spcBef>
              <a:spcAft>
                <a:spcPts val="1000"/>
              </a:spcAft>
            </a:pPr>
            <a:r>
              <a:rPr lang="sl-SI" sz="1300" dirty="0" smtClean="0">
                <a:solidFill>
                  <a:schemeClr val="tx1"/>
                </a:solidFill>
              </a:rPr>
              <a:t>Ustanovitelj šole je Občina Postojna. Odlok o ustanovitvi Javnega vzgojno-izobraževalnega zavoda Osnovna šola Miroslava Vilharja Postojna je bil objavljen v Uradnem listu RS, št. 33/97, z dne, 6. 6. 1997.   </a:t>
            </a:r>
            <a:endParaRPr lang="sl-SI" sz="1300" dirty="0">
              <a:solidFill>
                <a:schemeClr val="tx1"/>
              </a:solidFill>
            </a:endParaRPr>
          </a:p>
        </p:txBody>
      </p:sp>
      <p:sp>
        <p:nvSpPr>
          <p:cNvPr id="5" name="Naslov 1"/>
          <p:cNvSpPr txBox="1">
            <a:spLocks/>
          </p:cNvSpPr>
          <p:nvPr/>
        </p:nvSpPr>
        <p:spPr>
          <a:xfrm>
            <a:off x="276974" y="1634199"/>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Šolski okoliš </a:t>
            </a:r>
            <a:endParaRPr lang="sl-SI" sz="1800" dirty="0">
              <a:solidFill>
                <a:schemeClr val="tx1"/>
              </a:solidFill>
              <a:latin typeface="+mj-lt"/>
            </a:endParaRPr>
          </a:p>
        </p:txBody>
      </p:sp>
      <p:sp>
        <p:nvSpPr>
          <p:cNvPr id="6" name="Pravokotnik 5"/>
          <p:cNvSpPr/>
          <p:nvPr/>
        </p:nvSpPr>
        <p:spPr>
          <a:xfrm>
            <a:off x="276974" y="2094699"/>
            <a:ext cx="8867026" cy="2092881"/>
          </a:xfrm>
          <a:prstGeom prst="rect">
            <a:avLst/>
          </a:prstGeom>
        </p:spPr>
        <p:txBody>
          <a:bodyPr wrap="square">
            <a:spAutoFit/>
          </a:bodyPr>
          <a:lstStyle/>
          <a:p>
            <a:pPr algn="just"/>
            <a:r>
              <a:rPr lang="sl-SI" sz="1300" b="1" dirty="0">
                <a:solidFill>
                  <a:schemeClr val="tx1"/>
                </a:solidFill>
              </a:rPr>
              <a:t>V okoliš matične šole </a:t>
            </a:r>
            <a:r>
              <a:rPr lang="sl-SI" sz="1300" dirty="0">
                <a:solidFill>
                  <a:schemeClr val="tx1"/>
                </a:solidFill>
              </a:rPr>
              <a:t>sodijo naslednje ulice: Cankarjeva, </a:t>
            </a:r>
            <a:r>
              <a:rPr lang="sl-SI" sz="1300" dirty="0" err="1">
                <a:solidFill>
                  <a:schemeClr val="tx1"/>
                </a:solidFill>
              </a:rPr>
              <a:t>Čukovca</a:t>
            </a:r>
            <a:r>
              <a:rPr lang="sl-SI" sz="1300" dirty="0">
                <a:solidFill>
                  <a:schemeClr val="tx1"/>
                </a:solidFill>
              </a:rPr>
              <a:t>, Globočnikova, Industrijska c., Jamska c., Javorniška pot, Jenkova, </a:t>
            </a:r>
            <a:r>
              <a:rPr lang="sl-SI" sz="1300" dirty="0" err="1">
                <a:solidFill>
                  <a:schemeClr val="tx1"/>
                </a:solidFill>
              </a:rPr>
              <a:t>Jeršice</a:t>
            </a:r>
            <a:r>
              <a:rPr lang="sl-SI" sz="1300" dirty="0">
                <a:solidFill>
                  <a:schemeClr val="tx1"/>
                </a:solidFill>
              </a:rPr>
              <a:t>, Jurčičeva, </a:t>
            </a:r>
            <a:r>
              <a:rPr lang="sl-SI" sz="1300" dirty="0" err="1">
                <a:solidFill>
                  <a:schemeClr val="tx1"/>
                </a:solidFill>
              </a:rPr>
              <a:t>Kalistrova</a:t>
            </a:r>
            <a:r>
              <a:rPr lang="sl-SI" sz="1300" dirty="0">
                <a:solidFill>
                  <a:schemeClr val="tx1"/>
                </a:solidFill>
              </a:rPr>
              <a:t>, </a:t>
            </a:r>
            <a:r>
              <a:rPr lang="sl-SI" sz="1300" dirty="0" err="1">
                <a:solidFill>
                  <a:schemeClr val="tx1"/>
                </a:solidFill>
              </a:rPr>
              <a:t>Kazarje</a:t>
            </a:r>
            <a:r>
              <a:rPr lang="sl-SI" sz="1300" dirty="0">
                <a:solidFill>
                  <a:schemeClr val="tx1"/>
                </a:solidFill>
              </a:rPr>
              <a:t>, Kolodvorska, Kosovelova, Kot, Kraigherjeva, Ljubljanska cesta, Log, Luke Čeča, Notranjska, Pod Kolodvorom, Pod Ostrim vrhom, Pot k Pivki, Pot na Poljane, Prešernova, </a:t>
            </a:r>
            <a:r>
              <a:rPr lang="sl-SI" sz="1300" dirty="0" err="1">
                <a:solidFill>
                  <a:schemeClr val="tx1"/>
                </a:solidFill>
              </a:rPr>
              <a:t>Ravbarkomanda</a:t>
            </a:r>
            <a:r>
              <a:rPr lang="sl-SI" sz="1300" dirty="0">
                <a:solidFill>
                  <a:schemeClr val="tx1"/>
                </a:solidFill>
              </a:rPr>
              <a:t>, Reška cesta, Streliška, Stritarjeva, Titov trg, Tomšičeva, Trg padlih borcev, Tržaška cesta, Vegova, Vilharjeva, Vilka </a:t>
            </a:r>
            <a:r>
              <a:rPr lang="sl-SI" sz="1300" dirty="0" err="1">
                <a:solidFill>
                  <a:schemeClr val="tx1"/>
                </a:solidFill>
              </a:rPr>
              <a:t>Kledeta</a:t>
            </a:r>
            <a:r>
              <a:rPr lang="sl-SI" sz="1300" dirty="0">
                <a:solidFill>
                  <a:schemeClr val="tx1"/>
                </a:solidFill>
              </a:rPr>
              <a:t>, Vojkova, Zalog, Za Sovičem, Zeleni biser in naselja: Hrašče, Mali Otok, Veliki Otok in Zagon.</a:t>
            </a:r>
          </a:p>
          <a:p>
            <a:pPr algn="just"/>
            <a:r>
              <a:rPr lang="sl-SI" sz="1300" dirty="0">
                <a:solidFill>
                  <a:schemeClr val="tx1"/>
                </a:solidFill>
              </a:rPr>
              <a:t> </a:t>
            </a:r>
          </a:p>
          <a:p>
            <a:pPr algn="just"/>
            <a:r>
              <a:rPr lang="sl-SI" sz="1300" b="1" dirty="0">
                <a:solidFill>
                  <a:schemeClr val="tx1"/>
                </a:solidFill>
              </a:rPr>
              <a:t>V okoliš podružnične </a:t>
            </a:r>
            <a:r>
              <a:rPr lang="sl-SI" sz="1300" b="1" dirty="0" smtClean="0">
                <a:solidFill>
                  <a:schemeClr val="tx1"/>
                </a:solidFill>
              </a:rPr>
              <a:t>šole Hruševje </a:t>
            </a:r>
            <a:r>
              <a:rPr lang="sl-SI" sz="1300" dirty="0">
                <a:solidFill>
                  <a:schemeClr val="tx1"/>
                </a:solidFill>
              </a:rPr>
              <a:t>sodijo naselja: Brezje pod Nanosom, Dilce, Goriče, Hrenovice, Hruševje, Landol, Mala Brda, Malo Ubeljsko, Rakulik, Razdrto, Sajevče, Slavinje, Strane, Studenec, Šmihel pod Nanosom, Velika Brda in Veliko Ubeljsko.</a:t>
            </a:r>
          </a:p>
        </p:txBody>
      </p:sp>
    </p:spTree>
    <p:extLst>
      <p:ext uri="{BB962C8B-B14F-4D97-AF65-F5344CB8AC3E}">
        <p14:creationId xmlns:p14="http://schemas.microsoft.com/office/powerpoint/2010/main" val="1205856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2" name="Google Shape;1172;p4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175" name="Google Shape;1175;p45"/>
          <p:cNvSpPr txBox="1"/>
          <p:nvPr/>
        </p:nvSpPr>
        <p:spPr>
          <a:xfrm>
            <a:off x="1992295" y="758572"/>
            <a:ext cx="2082747" cy="1428037"/>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r>
              <a:rPr lang="sl-SI" sz="1200" dirty="0">
                <a:solidFill>
                  <a:schemeClr val="dk1"/>
                </a:solidFill>
                <a:latin typeface="+mj-lt"/>
                <a:ea typeface="Nunito"/>
                <a:cs typeface="Nunito"/>
                <a:sym typeface="Nunito"/>
              </a:rPr>
              <a:t>Predstavniki ustanoviteljice</a:t>
            </a:r>
          </a:p>
          <a:p>
            <a:endParaRPr lang="sl-SI" sz="1200" dirty="0">
              <a:solidFill>
                <a:schemeClr val="dk1"/>
              </a:solidFill>
              <a:latin typeface="+mj-lt"/>
              <a:ea typeface="Nunito"/>
              <a:cs typeface="Nunito"/>
              <a:sym typeface="Nunito"/>
            </a:endParaRPr>
          </a:p>
          <a:p>
            <a:r>
              <a:rPr lang="sl-SI" sz="1200" dirty="0" smtClean="0">
                <a:solidFill>
                  <a:schemeClr val="dk1"/>
                </a:solidFill>
                <a:latin typeface="+mj-lt"/>
                <a:ea typeface="Nunito"/>
                <a:cs typeface="Nunito"/>
                <a:sym typeface="Nunito"/>
              </a:rPr>
              <a:t>Uroš </a:t>
            </a:r>
            <a:r>
              <a:rPr lang="sl-SI" sz="1200" dirty="0" err="1" smtClean="0">
                <a:solidFill>
                  <a:schemeClr val="dk1"/>
                </a:solidFill>
                <a:latin typeface="+mj-lt"/>
                <a:ea typeface="Nunito"/>
                <a:cs typeface="Nunito"/>
                <a:sym typeface="Nunito"/>
              </a:rPr>
              <a:t>Benec</a:t>
            </a:r>
            <a:endParaRPr lang="sl-SI" sz="1200" dirty="0" smtClean="0">
              <a:solidFill>
                <a:schemeClr val="dk1"/>
              </a:solidFill>
              <a:latin typeface="+mj-lt"/>
              <a:ea typeface="Nunito"/>
              <a:cs typeface="Nunito"/>
              <a:sym typeface="Nunito"/>
            </a:endParaRPr>
          </a:p>
          <a:p>
            <a:r>
              <a:rPr lang="sl-SI" sz="1200" dirty="0" smtClean="0">
                <a:solidFill>
                  <a:schemeClr val="dk1"/>
                </a:solidFill>
                <a:latin typeface="+mj-lt"/>
                <a:ea typeface="Nunito"/>
                <a:cs typeface="Nunito"/>
                <a:sym typeface="Nunito"/>
              </a:rPr>
              <a:t>Valter Urh</a:t>
            </a:r>
          </a:p>
          <a:p>
            <a:r>
              <a:rPr lang="sl-SI" sz="1200" dirty="0" smtClean="0">
                <a:solidFill>
                  <a:schemeClr val="dk1"/>
                </a:solidFill>
                <a:latin typeface="+mj-lt"/>
                <a:ea typeface="Nunito"/>
                <a:cs typeface="Nunito"/>
                <a:sym typeface="Nunito"/>
              </a:rPr>
              <a:t>Bojan Hmeljak</a:t>
            </a:r>
          </a:p>
          <a:p>
            <a:endParaRPr sz="1200" dirty="0">
              <a:solidFill>
                <a:schemeClr val="dk1"/>
              </a:solidFill>
              <a:latin typeface="+mj-lt"/>
              <a:ea typeface="Nunito"/>
              <a:cs typeface="Nunito"/>
              <a:sym typeface="Nunito"/>
            </a:endParaRPr>
          </a:p>
        </p:txBody>
      </p:sp>
      <p:sp>
        <p:nvSpPr>
          <p:cNvPr id="1179" name="Google Shape;1179;p45"/>
          <p:cNvSpPr txBox="1"/>
          <p:nvPr/>
        </p:nvSpPr>
        <p:spPr>
          <a:xfrm>
            <a:off x="185530" y="758573"/>
            <a:ext cx="1806765" cy="1428036"/>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sl-SI" sz="1200" b="1" dirty="0" smtClean="0">
              <a:solidFill>
                <a:schemeClr val="dk1"/>
              </a:solidFill>
              <a:latin typeface="+mj-lt"/>
              <a:ea typeface="Nunito"/>
              <a:cs typeface="Nunito"/>
              <a:sym typeface="Nunito"/>
            </a:endParaRPr>
          </a:p>
          <a:p>
            <a:pPr marL="0" lvl="0" indent="0" algn="l" rtl="0">
              <a:spcBef>
                <a:spcPts val="0"/>
              </a:spcBef>
              <a:spcAft>
                <a:spcPts val="0"/>
              </a:spcAft>
              <a:buNone/>
            </a:pPr>
            <a:endParaRPr lang="sl-SI" sz="1200" b="1" dirty="0" smtClean="0">
              <a:solidFill>
                <a:schemeClr val="dk1"/>
              </a:solidFill>
              <a:latin typeface="+mj-lt"/>
              <a:ea typeface="Nunito"/>
              <a:cs typeface="Nunito"/>
              <a:sym typeface="Nunito"/>
            </a:endParaRPr>
          </a:p>
          <a:p>
            <a:pPr marL="0" lvl="0" indent="0" algn="l" rtl="0">
              <a:spcBef>
                <a:spcPts val="0"/>
              </a:spcBef>
              <a:spcAft>
                <a:spcPts val="0"/>
              </a:spcAft>
              <a:buNone/>
            </a:pPr>
            <a:r>
              <a:rPr lang="sl-SI" sz="1200" b="1" dirty="0" smtClean="0">
                <a:solidFill>
                  <a:schemeClr val="dk1"/>
                </a:solidFill>
                <a:latin typeface="+mj-lt"/>
                <a:ea typeface="Nunito"/>
                <a:cs typeface="Nunito"/>
                <a:sym typeface="Nunito"/>
              </a:rPr>
              <a:t>Svet šole</a:t>
            </a:r>
            <a:endParaRPr sz="1200" b="1" dirty="0">
              <a:solidFill>
                <a:schemeClr val="dk1"/>
              </a:solidFill>
              <a:latin typeface="+mj-lt"/>
              <a:ea typeface="Nunito"/>
              <a:cs typeface="Nunito"/>
              <a:sym typeface="Nunito"/>
            </a:endParaRPr>
          </a:p>
        </p:txBody>
      </p:sp>
      <p:sp>
        <p:nvSpPr>
          <p:cNvPr id="22" name="Naslov 1"/>
          <p:cNvSpPr txBox="1">
            <a:spLocks/>
          </p:cNvSpPr>
          <p:nvPr/>
        </p:nvSpPr>
        <p:spPr>
          <a:xfrm>
            <a:off x="268495" y="169729"/>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Organi upravljanja </a:t>
            </a:r>
            <a:endParaRPr lang="sl-SI" sz="1800" dirty="0">
              <a:solidFill>
                <a:schemeClr val="tx1"/>
              </a:solidFill>
              <a:latin typeface="+mj-lt"/>
            </a:endParaRPr>
          </a:p>
        </p:txBody>
      </p:sp>
      <p:sp>
        <p:nvSpPr>
          <p:cNvPr id="23" name="Google Shape;1175;p45"/>
          <p:cNvSpPr txBox="1"/>
          <p:nvPr/>
        </p:nvSpPr>
        <p:spPr>
          <a:xfrm>
            <a:off x="4075042" y="758572"/>
            <a:ext cx="2082747" cy="1428037"/>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r>
              <a:rPr lang="sl-SI" sz="1200" dirty="0">
                <a:solidFill>
                  <a:schemeClr val="dk1"/>
                </a:solidFill>
                <a:latin typeface="+mj-lt"/>
                <a:ea typeface="Nunito"/>
                <a:cs typeface="Nunito"/>
                <a:sym typeface="Nunito"/>
              </a:rPr>
              <a:t>Predstavniki </a:t>
            </a:r>
            <a:r>
              <a:rPr lang="sl-SI" sz="1200" dirty="0" smtClean="0">
                <a:solidFill>
                  <a:schemeClr val="dk1"/>
                </a:solidFill>
                <a:latin typeface="+mj-lt"/>
                <a:ea typeface="Nunito"/>
                <a:cs typeface="Nunito"/>
                <a:sym typeface="Nunito"/>
              </a:rPr>
              <a:t>staršev</a:t>
            </a:r>
            <a:endParaRPr lang="sl-SI" sz="1200" dirty="0">
              <a:solidFill>
                <a:schemeClr val="dk1"/>
              </a:solidFill>
              <a:latin typeface="+mj-lt"/>
              <a:ea typeface="Nunito"/>
              <a:cs typeface="Nunito"/>
              <a:sym typeface="Nunito"/>
            </a:endParaRPr>
          </a:p>
          <a:p>
            <a:endParaRPr lang="sl-SI" sz="1200" dirty="0">
              <a:solidFill>
                <a:schemeClr val="dk1"/>
              </a:solidFill>
              <a:latin typeface="+mj-lt"/>
              <a:ea typeface="Nunito"/>
              <a:cs typeface="Nunito"/>
              <a:sym typeface="Nunito"/>
            </a:endParaRPr>
          </a:p>
          <a:p>
            <a:r>
              <a:rPr lang="sl-SI" sz="1200" dirty="0" smtClean="0">
                <a:solidFill>
                  <a:schemeClr val="dk1"/>
                </a:solidFill>
                <a:latin typeface="+mj-lt"/>
                <a:ea typeface="Nunito"/>
                <a:cs typeface="Nunito"/>
                <a:sym typeface="Nunito"/>
              </a:rPr>
              <a:t>Uroš </a:t>
            </a:r>
            <a:r>
              <a:rPr lang="sl-SI" sz="1200" dirty="0" err="1" smtClean="0">
                <a:solidFill>
                  <a:schemeClr val="dk1"/>
                </a:solidFill>
                <a:latin typeface="+mj-lt"/>
                <a:ea typeface="Nunito"/>
                <a:cs typeface="Nunito"/>
                <a:sym typeface="Nunito"/>
              </a:rPr>
              <a:t>Petohleb</a:t>
            </a:r>
            <a:endParaRPr lang="sl-SI" sz="1200" dirty="0" smtClean="0">
              <a:solidFill>
                <a:schemeClr val="dk1"/>
              </a:solidFill>
              <a:latin typeface="+mj-lt"/>
              <a:ea typeface="Nunito"/>
              <a:cs typeface="Nunito"/>
              <a:sym typeface="Nunito"/>
            </a:endParaRPr>
          </a:p>
          <a:p>
            <a:r>
              <a:rPr lang="sl-SI" sz="1200" dirty="0" smtClean="0">
                <a:solidFill>
                  <a:schemeClr val="dk1"/>
                </a:solidFill>
                <a:latin typeface="+mj-lt"/>
                <a:ea typeface="Nunito"/>
                <a:cs typeface="Nunito"/>
                <a:sym typeface="Nunito"/>
              </a:rPr>
              <a:t>Martina </a:t>
            </a:r>
            <a:r>
              <a:rPr lang="sl-SI" sz="1200" dirty="0" smtClean="0">
                <a:solidFill>
                  <a:schemeClr val="dk1"/>
                </a:solidFill>
                <a:latin typeface="+mj-lt"/>
                <a:ea typeface="Nunito"/>
                <a:cs typeface="Nunito"/>
                <a:sym typeface="Nunito"/>
              </a:rPr>
              <a:t>Žnidaršič</a:t>
            </a:r>
          </a:p>
          <a:p>
            <a:r>
              <a:rPr lang="sl-SI" sz="1200" dirty="0" smtClean="0">
                <a:solidFill>
                  <a:schemeClr val="dk1"/>
                </a:solidFill>
                <a:latin typeface="+mj-lt"/>
                <a:ea typeface="Nunito"/>
                <a:cs typeface="Nunito"/>
                <a:sym typeface="Nunito"/>
              </a:rPr>
              <a:t>Eva Horvat</a:t>
            </a:r>
            <a:endParaRPr sz="1200" dirty="0">
              <a:solidFill>
                <a:schemeClr val="dk1"/>
              </a:solidFill>
              <a:latin typeface="+mj-lt"/>
              <a:ea typeface="Nunito"/>
              <a:cs typeface="Nunito"/>
              <a:sym typeface="Nunito"/>
            </a:endParaRPr>
          </a:p>
        </p:txBody>
      </p:sp>
      <p:sp>
        <p:nvSpPr>
          <p:cNvPr id="24" name="Google Shape;1175;p45"/>
          <p:cNvSpPr txBox="1"/>
          <p:nvPr/>
        </p:nvSpPr>
        <p:spPr>
          <a:xfrm>
            <a:off x="6157789" y="758572"/>
            <a:ext cx="2082747" cy="1428037"/>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r>
              <a:rPr lang="sl-SI" sz="1200" dirty="0" smtClean="0">
                <a:solidFill>
                  <a:schemeClr val="dk1"/>
                </a:solidFill>
                <a:latin typeface="+mj-lt"/>
                <a:ea typeface="Nunito"/>
                <a:cs typeface="Nunito"/>
                <a:sym typeface="Nunito"/>
              </a:rPr>
              <a:t>Predstavniki delavcev šole</a:t>
            </a:r>
            <a:endParaRPr lang="sl-SI" sz="1200" dirty="0">
              <a:solidFill>
                <a:schemeClr val="dk1"/>
              </a:solidFill>
              <a:latin typeface="+mj-lt"/>
              <a:ea typeface="Nunito"/>
              <a:cs typeface="Nunito"/>
              <a:sym typeface="Nunito"/>
            </a:endParaRPr>
          </a:p>
          <a:p>
            <a:endParaRPr lang="sl-SI" sz="1200" dirty="0" smtClean="0">
              <a:solidFill>
                <a:schemeClr val="dk1"/>
              </a:solidFill>
              <a:latin typeface="+mj-lt"/>
              <a:ea typeface="Nunito"/>
              <a:cs typeface="Nunito"/>
              <a:sym typeface="Nunito"/>
            </a:endParaRPr>
          </a:p>
          <a:p>
            <a:r>
              <a:rPr lang="sl-SI" sz="1200" dirty="0" smtClean="0">
                <a:solidFill>
                  <a:schemeClr val="dk1"/>
                </a:solidFill>
                <a:latin typeface="+mj-lt"/>
                <a:ea typeface="Nunito"/>
                <a:cs typeface="Nunito"/>
                <a:sym typeface="Nunito"/>
              </a:rPr>
              <a:t>Jana Turk Čeč</a:t>
            </a:r>
          </a:p>
          <a:p>
            <a:r>
              <a:rPr lang="sl-SI" sz="1200" dirty="0" smtClean="0">
                <a:solidFill>
                  <a:schemeClr val="dk1"/>
                </a:solidFill>
                <a:latin typeface="+mj-lt"/>
                <a:ea typeface="Nunito"/>
                <a:cs typeface="Nunito"/>
                <a:sym typeface="Nunito"/>
              </a:rPr>
              <a:t>Jana Šantelj</a:t>
            </a:r>
          </a:p>
          <a:p>
            <a:r>
              <a:rPr lang="sl-SI" sz="1200" dirty="0" smtClean="0">
                <a:solidFill>
                  <a:schemeClr val="dk1"/>
                </a:solidFill>
                <a:latin typeface="+mj-lt"/>
                <a:ea typeface="Nunito"/>
                <a:cs typeface="Nunito"/>
                <a:sym typeface="Nunito"/>
              </a:rPr>
              <a:t>Stanka Franko</a:t>
            </a:r>
          </a:p>
          <a:p>
            <a:r>
              <a:rPr lang="sl-SI" sz="1200" dirty="0" smtClean="0">
                <a:solidFill>
                  <a:schemeClr val="dk1"/>
                </a:solidFill>
                <a:latin typeface="+mj-lt"/>
                <a:ea typeface="Nunito"/>
                <a:cs typeface="Nunito"/>
                <a:sym typeface="Nunito"/>
              </a:rPr>
              <a:t>Mateja </a:t>
            </a:r>
            <a:r>
              <a:rPr lang="sl-SI" sz="1200" dirty="0" err="1" smtClean="0">
                <a:solidFill>
                  <a:schemeClr val="dk1"/>
                </a:solidFill>
                <a:latin typeface="+mj-lt"/>
                <a:ea typeface="Nunito"/>
                <a:cs typeface="Nunito"/>
                <a:sym typeface="Nunito"/>
              </a:rPr>
              <a:t>Bušen</a:t>
            </a:r>
            <a:endParaRPr lang="sl-SI" sz="1200" dirty="0" smtClean="0">
              <a:solidFill>
                <a:schemeClr val="dk1"/>
              </a:solidFill>
              <a:latin typeface="+mj-lt"/>
              <a:ea typeface="Nunito"/>
              <a:cs typeface="Nunito"/>
              <a:sym typeface="Nunito"/>
            </a:endParaRPr>
          </a:p>
          <a:p>
            <a:r>
              <a:rPr lang="sl-SI" sz="1200" dirty="0" smtClean="0">
                <a:solidFill>
                  <a:schemeClr val="dk1"/>
                </a:solidFill>
                <a:latin typeface="+mj-lt"/>
                <a:ea typeface="Nunito"/>
                <a:cs typeface="Nunito"/>
                <a:sym typeface="Nunito"/>
              </a:rPr>
              <a:t>Mateja Penko</a:t>
            </a:r>
            <a:endParaRPr lang="sl-SI" sz="1200" dirty="0" smtClean="0">
              <a:solidFill>
                <a:schemeClr val="dk1"/>
              </a:solidFill>
              <a:latin typeface="+mj-lt"/>
              <a:ea typeface="Nunito"/>
              <a:cs typeface="Nunito"/>
              <a:sym typeface="Nunito"/>
            </a:endParaRPr>
          </a:p>
          <a:p>
            <a:endParaRPr lang="sl-SI" sz="1200" dirty="0" smtClean="0">
              <a:solidFill>
                <a:schemeClr val="dk1"/>
              </a:solidFill>
              <a:latin typeface="+mj-lt"/>
              <a:ea typeface="Nunito"/>
              <a:cs typeface="Nunito"/>
              <a:sym typeface="Nunito"/>
            </a:endParaRPr>
          </a:p>
          <a:p>
            <a:endParaRPr sz="1200" dirty="0">
              <a:solidFill>
                <a:schemeClr val="dk1"/>
              </a:solidFill>
              <a:latin typeface="+mj-lt"/>
              <a:ea typeface="Nunito"/>
              <a:cs typeface="Nunito"/>
              <a:sym typeface="Nunito"/>
            </a:endParaRPr>
          </a:p>
        </p:txBody>
      </p:sp>
      <p:sp>
        <p:nvSpPr>
          <p:cNvPr id="26" name="Google Shape;1179;p45"/>
          <p:cNvSpPr txBox="1"/>
          <p:nvPr/>
        </p:nvSpPr>
        <p:spPr>
          <a:xfrm>
            <a:off x="185530" y="2186609"/>
            <a:ext cx="1806765" cy="1106556"/>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sl-SI" sz="1200" b="1" dirty="0" smtClean="0">
              <a:solidFill>
                <a:schemeClr val="dk1"/>
              </a:solidFill>
              <a:latin typeface="+mj-lt"/>
              <a:ea typeface="Nunito"/>
              <a:cs typeface="Nunito"/>
              <a:sym typeface="Nunito"/>
            </a:endParaRPr>
          </a:p>
          <a:p>
            <a:pPr marL="0" lvl="0" indent="0" algn="l" rtl="0">
              <a:spcBef>
                <a:spcPts val="0"/>
              </a:spcBef>
              <a:spcAft>
                <a:spcPts val="0"/>
              </a:spcAft>
              <a:buNone/>
            </a:pPr>
            <a:endParaRPr lang="sl-SI" sz="1200" b="1" dirty="0" smtClean="0">
              <a:solidFill>
                <a:schemeClr val="dk1"/>
              </a:solidFill>
              <a:latin typeface="+mj-lt"/>
              <a:ea typeface="Nunito"/>
              <a:cs typeface="Nunito"/>
              <a:sym typeface="Nunito"/>
            </a:endParaRPr>
          </a:p>
          <a:p>
            <a:pPr marL="0" lvl="0" indent="0" algn="l" rtl="0">
              <a:spcBef>
                <a:spcPts val="0"/>
              </a:spcBef>
              <a:spcAft>
                <a:spcPts val="0"/>
              </a:spcAft>
              <a:buNone/>
            </a:pPr>
            <a:r>
              <a:rPr lang="sl-SI" sz="1200" b="1" dirty="0" smtClean="0">
                <a:solidFill>
                  <a:schemeClr val="dk1"/>
                </a:solidFill>
                <a:latin typeface="+mj-lt"/>
                <a:ea typeface="Nunito"/>
                <a:cs typeface="Nunito"/>
                <a:sym typeface="Nunito"/>
              </a:rPr>
              <a:t>Svet staršev</a:t>
            </a:r>
            <a:endParaRPr sz="1200" b="1" dirty="0">
              <a:solidFill>
                <a:schemeClr val="dk1"/>
              </a:solidFill>
              <a:latin typeface="+mj-lt"/>
              <a:ea typeface="Nunito"/>
              <a:cs typeface="Nunito"/>
              <a:sym typeface="Nunito"/>
            </a:endParaRPr>
          </a:p>
        </p:txBody>
      </p:sp>
      <p:sp>
        <p:nvSpPr>
          <p:cNvPr id="27" name="Google Shape;1175;p45"/>
          <p:cNvSpPr txBox="1"/>
          <p:nvPr/>
        </p:nvSpPr>
        <p:spPr>
          <a:xfrm>
            <a:off x="1992295" y="2186608"/>
            <a:ext cx="6248241" cy="1106557"/>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r>
              <a:rPr lang="sl-SI" sz="1200" dirty="0" smtClean="0">
                <a:solidFill>
                  <a:schemeClr val="dk1"/>
                </a:solidFill>
                <a:latin typeface="+mj-lt"/>
                <a:ea typeface="Nunito"/>
                <a:cs typeface="Nunito"/>
                <a:sym typeface="Nunito"/>
              </a:rPr>
              <a:t>Sestavlja ga po en predstavnik staršev iz vsakega oddelka. </a:t>
            </a:r>
          </a:p>
          <a:p>
            <a:endParaRPr lang="sl-SI" sz="1200" dirty="0">
              <a:solidFill>
                <a:schemeClr val="dk1"/>
              </a:solidFill>
              <a:latin typeface="+mj-lt"/>
              <a:ea typeface="Nunito"/>
              <a:cs typeface="Nunito"/>
              <a:sym typeface="Nunito"/>
            </a:endParaRPr>
          </a:p>
          <a:p>
            <a:r>
              <a:rPr lang="sl-SI" sz="1200" dirty="0" smtClean="0">
                <a:solidFill>
                  <a:schemeClr val="dk1"/>
                </a:solidFill>
                <a:latin typeface="+mj-lt"/>
                <a:ea typeface="Nunito"/>
                <a:cs typeface="Nunito"/>
                <a:sym typeface="Nunito"/>
              </a:rPr>
              <a:t>Vodi ga predsednik </a:t>
            </a:r>
            <a:r>
              <a:rPr lang="sl-SI" sz="1200" dirty="0" err="1" smtClean="0">
                <a:solidFill>
                  <a:schemeClr val="dk1"/>
                </a:solidFill>
                <a:latin typeface="+mj-lt"/>
                <a:ea typeface="Nunito"/>
                <a:cs typeface="Nunito"/>
                <a:sym typeface="Nunito"/>
              </a:rPr>
              <a:t>Sintia</a:t>
            </a:r>
            <a:r>
              <a:rPr lang="sl-SI" sz="1200" dirty="0" smtClean="0">
                <a:solidFill>
                  <a:schemeClr val="dk1"/>
                </a:solidFill>
                <a:latin typeface="+mj-lt"/>
                <a:ea typeface="Nunito"/>
                <a:cs typeface="Nunito"/>
                <a:sym typeface="Nunito"/>
              </a:rPr>
              <a:t> </a:t>
            </a:r>
            <a:r>
              <a:rPr lang="sl-SI" sz="1200" dirty="0" err="1" smtClean="0">
                <a:solidFill>
                  <a:schemeClr val="dk1"/>
                </a:solidFill>
                <a:latin typeface="+mj-lt"/>
                <a:ea typeface="Nunito"/>
                <a:cs typeface="Nunito"/>
                <a:sym typeface="Nunito"/>
              </a:rPr>
              <a:t>Klede</a:t>
            </a:r>
            <a:r>
              <a:rPr lang="sl-SI" sz="1200" dirty="0" smtClean="0">
                <a:solidFill>
                  <a:schemeClr val="dk1"/>
                </a:solidFill>
                <a:latin typeface="+mj-lt"/>
                <a:ea typeface="Nunito"/>
                <a:cs typeface="Nunito"/>
                <a:sym typeface="Nunito"/>
              </a:rPr>
              <a:t>, ki je bila izvoljen na seji Sveta staršev.</a:t>
            </a:r>
            <a:endParaRPr sz="1200" dirty="0">
              <a:solidFill>
                <a:schemeClr val="dk1"/>
              </a:solidFill>
              <a:latin typeface="+mj-lt"/>
              <a:ea typeface="Nunito"/>
              <a:cs typeface="Nunito"/>
              <a:sym typeface="Nunito"/>
            </a:endParaRPr>
          </a:p>
        </p:txBody>
      </p:sp>
      <p:sp>
        <p:nvSpPr>
          <p:cNvPr id="28" name="Google Shape;1179;p45"/>
          <p:cNvSpPr txBox="1"/>
          <p:nvPr/>
        </p:nvSpPr>
        <p:spPr>
          <a:xfrm>
            <a:off x="185530" y="3293166"/>
            <a:ext cx="1806765" cy="1623392"/>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sl-SI" sz="1200" b="1" dirty="0" smtClean="0">
              <a:solidFill>
                <a:schemeClr val="dk1"/>
              </a:solidFill>
              <a:latin typeface="+mj-lt"/>
              <a:ea typeface="Nunito"/>
              <a:cs typeface="Nunito"/>
              <a:sym typeface="Nunito"/>
            </a:endParaRPr>
          </a:p>
          <a:p>
            <a:pPr marL="0" lvl="0" indent="0" algn="l" rtl="0">
              <a:spcBef>
                <a:spcPts val="0"/>
              </a:spcBef>
              <a:spcAft>
                <a:spcPts val="0"/>
              </a:spcAft>
              <a:buNone/>
            </a:pPr>
            <a:endParaRPr lang="sl-SI" sz="1200" b="1" dirty="0" smtClean="0">
              <a:solidFill>
                <a:schemeClr val="dk1"/>
              </a:solidFill>
              <a:latin typeface="+mj-lt"/>
              <a:ea typeface="Nunito"/>
              <a:cs typeface="Nunito"/>
              <a:sym typeface="Nunito"/>
            </a:endParaRPr>
          </a:p>
          <a:p>
            <a:pPr marL="0" lvl="0" indent="0" algn="l" rtl="0">
              <a:spcBef>
                <a:spcPts val="0"/>
              </a:spcBef>
              <a:spcAft>
                <a:spcPts val="0"/>
              </a:spcAft>
              <a:buNone/>
            </a:pPr>
            <a:r>
              <a:rPr lang="sl-SI" sz="1200" b="1" dirty="0" smtClean="0">
                <a:solidFill>
                  <a:schemeClr val="dk1"/>
                </a:solidFill>
                <a:latin typeface="+mj-lt"/>
                <a:ea typeface="Nunito"/>
                <a:cs typeface="Nunito"/>
                <a:sym typeface="Nunito"/>
              </a:rPr>
              <a:t>Strokovni organi šole</a:t>
            </a:r>
            <a:endParaRPr sz="1200" b="1" dirty="0">
              <a:solidFill>
                <a:schemeClr val="dk1"/>
              </a:solidFill>
              <a:latin typeface="+mj-lt"/>
              <a:ea typeface="Nunito"/>
              <a:cs typeface="Nunito"/>
              <a:sym typeface="Nunito"/>
            </a:endParaRPr>
          </a:p>
        </p:txBody>
      </p:sp>
      <p:sp>
        <p:nvSpPr>
          <p:cNvPr id="29" name="Google Shape;1175;p45"/>
          <p:cNvSpPr txBox="1"/>
          <p:nvPr/>
        </p:nvSpPr>
        <p:spPr>
          <a:xfrm>
            <a:off x="1992294" y="3916018"/>
            <a:ext cx="6248241" cy="483703"/>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r>
              <a:rPr lang="sl-SI" sz="1200" dirty="0" smtClean="0">
                <a:solidFill>
                  <a:schemeClr val="dk1"/>
                </a:solidFill>
                <a:latin typeface="+mj-lt"/>
                <a:ea typeface="Nunito"/>
                <a:cs typeface="Nunito"/>
                <a:sym typeface="Nunito"/>
              </a:rPr>
              <a:t>Oddelčni učiteljski zbori – vodijo jih razredniki</a:t>
            </a:r>
            <a:endParaRPr sz="1200" dirty="0">
              <a:solidFill>
                <a:schemeClr val="dk1"/>
              </a:solidFill>
              <a:latin typeface="+mj-lt"/>
              <a:ea typeface="Nunito"/>
              <a:cs typeface="Nunito"/>
              <a:sym typeface="Nunito"/>
            </a:endParaRPr>
          </a:p>
        </p:txBody>
      </p:sp>
      <p:sp>
        <p:nvSpPr>
          <p:cNvPr id="30" name="Google Shape;1175;p45"/>
          <p:cNvSpPr txBox="1"/>
          <p:nvPr/>
        </p:nvSpPr>
        <p:spPr>
          <a:xfrm>
            <a:off x="1992294" y="3293165"/>
            <a:ext cx="6248241" cy="622853"/>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r>
              <a:rPr lang="sl-SI" sz="1200" dirty="0" smtClean="0">
                <a:solidFill>
                  <a:schemeClr val="dk1"/>
                </a:solidFill>
                <a:latin typeface="+mj-lt"/>
                <a:ea typeface="Nunito"/>
                <a:cs typeface="Nunito"/>
                <a:sym typeface="Nunito"/>
              </a:rPr>
              <a:t>Učiteljski zbor – vodi ga ravnatelj</a:t>
            </a:r>
            <a:endParaRPr sz="1200" dirty="0">
              <a:solidFill>
                <a:schemeClr val="dk1"/>
              </a:solidFill>
              <a:latin typeface="+mj-lt"/>
              <a:ea typeface="Nunito"/>
              <a:cs typeface="Nunito"/>
              <a:sym typeface="Nunito"/>
            </a:endParaRPr>
          </a:p>
        </p:txBody>
      </p:sp>
      <p:sp>
        <p:nvSpPr>
          <p:cNvPr id="31" name="Google Shape;1175;p45"/>
          <p:cNvSpPr txBox="1"/>
          <p:nvPr/>
        </p:nvSpPr>
        <p:spPr>
          <a:xfrm>
            <a:off x="1992294" y="4399721"/>
            <a:ext cx="6248241" cy="516836"/>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r>
              <a:rPr lang="sl-SI" sz="1200" dirty="0" smtClean="0">
                <a:solidFill>
                  <a:schemeClr val="dk1"/>
                </a:solidFill>
                <a:latin typeface="+mj-lt"/>
                <a:ea typeface="Nunito"/>
                <a:cs typeface="Nunito"/>
                <a:sym typeface="Nunito"/>
              </a:rPr>
              <a:t>Predmetni strokovni aktivi – vodijo jih strokovni delavci </a:t>
            </a:r>
            <a:endParaRPr sz="1200" dirty="0">
              <a:solidFill>
                <a:schemeClr val="dk1"/>
              </a:solidFill>
              <a:latin typeface="+mj-lt"/>
              <a:ea typeface="Nunito"/>
              <a:cs typeface="Nunito"/>
              <a:sym typeface="Nunit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86;p51"/>
          <p:cNvSpPr/>
          <p:nvPr/>
        </p:nvSpPr>
        <p:spPr>
          <a:xfrm rot="1108961">
            <a:off x="7387338" y="240953"/>
            <a:ext cx="1212556" cy="1564677"/>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Naslov 1"/>
          <p:cNvSpPr txBox="1">
            <a:spLocks/>
          </p:cNvSpPr>
          <p:nvPr/>
        </p:nvSpPr>
        <p:spPr>
          <a:xfrm>
            <a:off x="268495" y="169729"/>
            <a:ext cx="6902100" cy="460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l-SI" sz="1800" dirty="0" smtClean="0">
                <a:solidFill>
                  <a:schemeClr val="tx1"/>
                </a:solidFill>
                <a:latin typeface="+mj-lt"/>
              </a:rPr>
              <a:t>Šolski koledar </a:t>
            </a:r>
            <a:endParaRPr lang="sl-SI" sz="1800" dirty="0">
              <a:solidFill>
                <a:schemeClr val="tx1"/>
              </a:solidFill>
              <a:latin typeface="+mj-lt"/>
            </a:endParaRPr>
          </a:p>
        </p:txBody>
      </p:sp>
      <p:graphicFrame>
        <p:nvGraphicFramePr>
          <p:cNvPr id="8" name="Tabela 7"/>
          <p:cNvGraphicFramePr>
            <a:graphicFrameLocks noGrp="1"/>
          </p:cNvGraphicFramePr>
          <p:nvPr>
            <p:extLst>
              <p:ext uri="{D42A27DB-BD31-4B8C-83A1-F6EECF244321}">
                <p14:modId xmlns:p14="http://schemas.microsoft.com/office/powerpoint/2010/main" val="4142399441"/>
              </p:ext>
            </p:extLst>
          </p:nvPr>
        </p:nvGraphicFramePr>
        <p:xfrm>
          <a:off x="431704" y="630229"/>
          <a:ext cx="6646429" cy="4184986"/>
        </p:xfrm>
        <a:graphic>
          <a:graphicData uri="http://schemas.openxmlformats.org/drawingml/2006/table">
            <a:tbl>
              <a:tblPr bandRow="1">
                <a:tableStyleId>{11B854F4-DAD3-4796-B587-69EDEEDD8DB9}</a:tableStyleId>
              </a:tblPr>
              <a:tblGrid>
                <a:gridCol w="1779558">
                  <a:extLst>
                    <a:ext uri="{9D8B030D-6E8A-4147-A177-3AD203B41FA5}">
                      <a16:colId xmlns:a16="http://schemas.microsoft.com/office/drawing/2014/main" val="414282555"/>
                    </a:ext>
                  </a:extLst>
                </a:gridCol>
                <a:gridCol w="4866871">
                  <a:extLst>
                    <a:ext uri="{9D8B030D-6E8A-4147-A177-3AD203B41FA5}">
                      <a16:colId xmlns:a16="http://schemas.microsoft.com/office/drawing/2014/main" val="1844534399"/>
                    </a:ext>
                  </a:extLst>
                </a:gridCol>
              </a:tblGrid>
              <a:tr h="128918">
                <a:tc>
                  <a:txBody>
                    <a:bodyPr/>
                    <a:lstStyle/>
                    <a:p>
                      <a:pPr indent="450215" algn="just">
                        <a:lnSpc>
                          <a:spcPct val="107000"/>
                        </a:lnSpc>
                        <a:spcAft>
                          <a:spcPts val="0"/>
                        </a:spcAft>
                        <a:tabLst>
                          <a:tab pos="450215" algn="l"/>
                        </a:tabLst>
                      </a:pPr>
                      <a:r>
                        <a:rPr lang="sl-SI" sz="600" dirty="0">
                          <a:effectLst/>
                        </a:rPr>
                        <a:t>1. 9</a:t>
                      </a:r>
                      <a:r>
                        <a:rPr lang="sl-SI" sz="600" dirty="0" smtClean="0">
                          <a:effectLst/>
                        </a:rPr>
                        <a:t>. 2022</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ZAČETEK POUKA</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3298862901"/>
                  </a:ext>
                </a:extLst>
              </a:tr>
              <a:tr h="242535">
                <a:tc>
                  <a:txBody>
                    <a:bodyPr/>
                    <a:lstStyle/>
                    <a:p>
                      <a:pPr indent="450215" algn="just">
                        <a:lnSpc>
                          <a:spcPct val="107000"/>
                        </a:lnSpc>
                        <a:spcAft>
                          <a:spcPts val="0"/>
                        </a:spcAft>
                        <a:tabLst>
                          <a:tab pos="450215" algn="l"/>
                        </a:tabLst>
                      </a:pPr>
                      <a:r>
                        <a:rPr lang="sl-SI" sz="600" dirty="0">
                          <a:effectLst/>
                        </a:rPr>
                        <a:t>31. 10. –  4. 11</a:t>
                      </a:r>
                      <a:r>
                        <a:rPr lang="sl-SI" sz="600" dirty="0" smtClean="0">
                          <a:effectLst/>
                        </a:rPr>
                        <a:t>. 2022</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JESENSKE POČITNICE</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535231212"/>
                  </a:ext>
                </a:extLst>
              </a:tr>
              <a:tr h="126112">
                <a:tc>
                  <a:txBody>
                    <a:bodyPr/>
                    <a:lstStyle/>
                    <a:p>
                      <a:pPr indent="450215" algn="just">
                        <a:lnSpc>
                          <a:spcPct val="107000"/>
                        </a:lnSpc>
                        <a:spcAft>
                          <a:spcPts val="0"/>
                        </a:spcAft>
                        <a:tabLst>
                          <a:tab pos="450215" algn="l"/>
                        </a:tabLst>
                      </a:pPr>
                      <a:r>
                        <a:rPr lang="sl-SI" sz="600" dirty="0">
                          <a:effectLst/>
                        </a:rPr>
                        <a:t>31. 10</a:t>
                      </a:r>
                      <a:r>
                        <a:rPr lang="sl-SI" sz="600" dirty="0" smtClean="0">
                          <a:effectLst/>
                        </a:rPr>
                        <a:t>. 2022</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DAN REFORMACIJE</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2112571466"/>
                  </a:ext>
                </a:extLst>
              </a:tr>
              <a:tr h="126112">
                <a:tc>
                  <a:txBody>
                    <a:bodyPr/>
                    <a:lstStyle/>
                    <a:p>
                      <a:pPr indent="450215" algn="just">
                        <a:lnSpc>
                          <a:spcPct val="107000"/>
                        </a:lnSpc>
                        <a:spcAft>
                          <a:spcPts val="0"/>
                        </a:spcAft>
                        <a:tabLst>
                          <a:tab pos="450215" algn="l"/>
                        </a:tabLst>
                      </a:pPr>
                      <a:r>
                        <a:rPr lang="sl-SI" sz="600" dirty="0">
                          <a:effectLst/>
                        </a:rPr>
                        <a:t>1. 11</a:t>
                      </a:r>
                      <a:r>
                        <a:rPr lang="sl-SI" sz="600" dirty="0" smtClean="0">
                          <a:effectLst/>
                        </a:rPr>
                        <a:t>. 2022</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DAN SPOMINA NA MRTVE</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4088666076"/>
                  </a:ext>
                </a:extLst>
              </a:tr>
              <a:tr h="128918">
                <a:tc>
                  <a:txBody>
                    <a:bodyPr/>
                    <a:lstStyle/>
                    <a:p>
                      <a:pPr indent="450215" algn="just">
                        <a:lnSpc>
                          <a:spcPct val="107000"/>
                        </a:lnSpc>
                        <a:spcAft>
                          <a:spcPts val="0"/>
                        </a:spcAft>
                        <a:tabLst>
                          <a:tab pos="450215" algn="l"/>
                        </a:tabLst>
                      </a:pPr>
                      <a:r>
                        <a:rPr lang="sl-SI" sz="600" dirty="0">
                          <a:effectLst/>
                        </a:rPr>
                        <a:t>25. 12</a:t>
                      </a:r>
                      <a:r>
                        <a:rPr lang="sl-SI" sz="600" dirty="0" smtClean="0">
                          <a:effectLst/>
                        </a:rPr>
                        <a:t>. 2022</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BOŽIČ</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1600523913"/>
                  </a:ext>
                </a:extLst>
              </a:tr>
              <a:tr h="128918">
                <a:tc>
                  <a:txBody>
                    <a:bodyPr/>
                    <a:lstStyle/>
                    <a:p>
                      <a:pPr indent="450215" algn="just">
                        <a:lnSpc>
                          <a:spcPct val="107000"/>
                        </a:lnSpc>
                        <a:spcAft>
                          <a:spcPts val="0"/>
                        </a:spcAft>
                        <a:tabLst>
                          <a:tab pos="450215" algn="l"/>
                        </a:tabLst>
                      </a:pPr>
                      <a:r>
                        <a:rPr lang="sl-SI" sz="600" dirty="0">
                          <a:effectLst/>
                        </a:rPr>
                        <a:t>26. 12</a:t>
                      </a:r>
                      <a:r>
                        <a:rPr lang="sl-SI" sz="600" dirty="0" smtClean="0">
                          <a:effectLst/>
                        </a:rPr>
                        <a:t>. 2022</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DAN SAMOSTOJNOSTI IN ENOTNOSTI</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1646887490"/>
                  </a:ext>
                </a:extLst>
              </a:tr>
              <a:tr h="242535">
                <a:tc>
                  <a:txBody>
                    <a:bodyPr/>
                    <a:lstStyle/>
                    <a:p>
                      <a:pPr indent="450215" algn="just">
                        <a:lnSpc>
                          <a:spcPct val="107000"/>
                        </a:lnSpc>
                        <a:spcAft>
                          <a:spcPts val="0"/>
                        </a:spcAft>
                        <a:tabLst>
                          <a:tab pos="450215" algn="l"/>
                        </a:tabLst>
                      </a:pPr>
                      <a:r>
                        <a:rPr lang="sl-SI" sz="600" dirty="0">
                          <a:effectLst/>
                        </a:rPr>
                        <a:t>26. 12. – 2. 1</a:t>
                      </a:r>
                      <a:r>
                        <a:rPr lang="sl-SI" sz="600" dirty="0" smtClean="0">
                          <a:effectLst/>
                        </a:rPr>
                        <a:t>. 2022</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NOVOLETNE POČITNICE</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1934385957"/>
                  </a:ext>
                </a:extLst>
              </a:tr>
              <a:tr h="126112">
                <a:tc>
                  <a:txBody>
                    <a:bodyPr/>
                    <a:lstStyle/>
                    <a:p>
                      <a:pPr indent="450215" algn="just">
                        <a:lnSpc>
                          <a:spcPct val="107000"/>
                        </a:lnSpc>
                        <a:spcAft>
                          <a:spcPts val="0"/>
                        </a:spcAft>
                        <a:tabLst>
                          <a:tab pos="450215" algn="l"/>
                        </a:tabLst>
                      </a:pPr>
                      <a:r>
                        <a:rPr lang="sl-SI" sz="600" dirty="0">
                          <a:effectLst/>
                        </a:rPr>
                        <a:t>1. 1. – 2. 1</a:t>
                      </a:r>
                      <a:r>
                        <a:rPr lang="sl-SI" sz="600" dirty="0" smtClean="0">
                          <a:effectLst/>
                        </a:rPr>
                        <a:t>.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NOVO LETO</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1085649828"/>
                  </a:ext>
                </a:extLst>
              </a:tr>
              <a:tr h="128918">
                <a:tc>
                  <a:txBody>
                    <a:bodyPr/>
                    <a:lstStyle/>
                    <a:p>
                      <a:pPr indent="450215" algn="just">
                        <a:lnSpc>
                          <a:spcPct val="107000"/>
                        </a:lnSpc>
                        <a:spcAft>
                          <a:spcPts val="0"/>
                        </a:spcAft>
                        <a:tabLst>
                          <a:tab pos="450215" algn="l"/>
                        </a:tabLst>
                      </a:pPr>
                      <a:r>
                        <a:rPr lang="sl-SI" sz="600" dirty="0">
                          <a:effectLst/>
                        </a:rPr>
                        <a:t>27. 1</a:t>
                      </a:r>
                      <a:r>
                        <a:rPr lang="sl-SI" sz="600" dirty="0" smtClean="0">
                          <a:effectLst/>
                        </a:rPr>
                        <a:t>.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ZAKLJUČEK 1. OCENJEVALNEGA OBDOBJA</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841065684"/>
                  </a:ext>
                </a:extLst>
              </a:tr>
              <a:tr h="126112">
                <a:tc>
                  <a:txBody>
                    <a:bodyPr/>
                    <a:lstStyle/>
                    <a:p>
                      <a:pPr indent="450215" algn="just">
                        <a:lnSpc>
                          <a:spcPct val="107000"/>
                        </a:lnSpc>
                        <a:spcAft>
                          <a:spcPts val="0"/>
                        </a:spcAft>
                        <a:tabLst>
                          <a:tab pos="450215" algn="l"/>
                        </a:tabLst>
                      </a:pPr>
                      <a:r>
                        <a:rPr lang="sl-SI" sz="600" dirty="0">
                          <a:effectLst/>
                        </a:rPr>
                        <a:t>8. 2</a:t>
                      </a:r>
                      <a:r>
                        <a:rPr lang="sl-SI" sz="600" dirty="0" smtClean="0">
                          <a:effectLst/>
                        </a:rPr>
                        <a:t>.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PREŠERNOV DAN, SLOVENSKI KULTURNI PRAZNIK</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4087670092"/>
                  </a:ext>
                </a:extLst>
              </a:tr>
              <a:tr h="485070">
                <a:tc>
                  <a:txBody>
                    <a:bodyPr/>
                    <a:lstStyle/>
                    <a:p>
                      <a:pPr indent="450215" algn="just">
                        <a:lnSpc>
                          <a:spcPct val="107000"/>
                        </a:lnSpc>
                        <a:spcAft>
                          <a:spcPts val="0"/>
                        </a:spcAft>
                        <a:tabLst>
                          <a:tab pos="450215" algn="l"/>
                        </a:tabLst>
                      </a:pPr>
                      <a:r>
                        <a:rPr lang="sl-SI" sz="600" dirty="0">
                          <a:effectLst/>
                        </a:rPr>
                        <a:t>6. 2. – 10. 2</a:t>
                      </a:r>
                      <a:r>
                        <a:rPr lang="sl-SI" sz="600" dirty="0" smtClean="0">
                          <a:effectLst/>
                        </a:rPr>
                        <a:t>.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ZIMSKE POČITNICE ZA UČENCE Z OBMOČJA GORENJSKE, GORIŠKE, NOTRANJSKO-KRAŠKE, OBALNO-KRAŠKE, OSREDNJESLOVENSKE IN ZASAVSKE STATISTIČNE REGIJE TER OBČIN JUGOVZHODNE SLOVENIJE: RIBNICA, SODRAŽICA, LOŠKI POTOK, KOČEVJE, OSILNICA IN KOSTEL</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2511396173"/>
                  </a:ext>
                </a:extLst>
              </a:tr>
              <a:tr h="242535">
                <a:tc>
                  <a:txBody>
                    <a:bodyPr/>
                    <a:lstStyle/>
                    <a:p>
                      <a:pPr indent="450215" algn="just">
                        <a:lnSpc>
                          <a:spcPct val="107000"/>
                        </a:lnSpc>
                        <a:spcAft>
                          <a:spcPts val="0"/>
                        </a:spcAft>
                        <a:tabLst>
                          <a:tab pos="450215" algn="l"/>
                        </a:tabLst>
                      </a:pPr>
                      <a:r>
                        <a:rPr lang="sl-SI" sz="600" dirty="0">
                          <a:effectLst/>
                        </a:rPr>
                        <a:t>17. in 18. 2</a:t>
                      </a:r>
                      <a:r>
                        <a:rPr lang="sl-SI" sz="600" dirty="0" smtClean="0">
                          <a:effectLst/>
                        </a:rPr>
                        <a:t>.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INFORMATIVNA DNEVA ZA VPIS V SREDNJE ŠOLE</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897008472"/>
                  </a:ext>
                </a:extLst>
              </a:tr>
              <a:tr h="128918">
                <a:tc>
                  <a:txBody>
                    <a:bodyPr/>
                    <a:lstStyle/>
                    <a:p>
                      <a:pPr indent="450215" algn="just">
                        <a:lnSpc>
                          <a:spcPct val="107000"/>
                        </a:lnSpc>
                        <a:spcAft>
                          <a:spcPts val="0"/>
                        </a:spcAft>
                        <a:tabLst>
                          <a:tab pos="450215" algn="l"/>
                        </a:tabLst>
                      </a:pPr>
                      <a:r>
                        <a:rPr lang="sl-SI" sz="600" dirty="0">
                          <a:effectLst/>
                        </a:rPr>
                        <a:t>10. 4</a:t>
                      </a:r>
                      <a:r>
                        <a:rPr lang="sl-SI" sz="600" dirty="0" smtClean="0">
                          <a:effectLst/>
                        </a:rPr>
                        <a:t>.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VELIKONOČNI PONEDELJEK</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1576230288"/>
                  </a:ext>
                </a:extLst>
              </a:tr>
              <a:tr h="128918">
                <a:tc>
                  <a:txBody>
                    <a:bodyPr/>
                    <a:lstStyle/>
                    <a:p>
                      <a:pPr indent="450215" algn="just">
                        <a:lnSpc>
                          <a:spcPct val="107000"/>
                        </a:lnSpc>
                        <a:spcAft>
                          <a:spcPts val="0"/>
                        </a:spcAft>
                        <a:tabLst>
                          <a:tab pos="450215" algn="l"/>
                        </a:tabLst>
                      </a:pPr>
                      <a:r>
                        <a:rPr lang="sl-SI" sz="700" dirty="0" smtClean="0">
                          <a:effectLst/>
                          <a:latin typeface="Times New Roman" panose="02020603050405020304" pitchFamily="18" charset="0"/>
                          <a:ea typeface="Times New Roman" panose="02020603050405020304" pitchFamily="18" charset="0"/>
                          <a:cs typeface="Times New Roman" panose="02020603050405020304" pitchFamily="18" charset="0"/>
                        </a:rPr>
                        <a:t>26. 4. 2023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700" dirty="0" smtClean="0">
                          <a:effectLst/>
                        </a:rPr>
                        <a:t>POUKA PROST DAN ZA UČENCE Z OBMOČJA GORENJSKE, GORIŠKE, NOTRANJSKO-KRAŠKE, OBALNO-KRAŠKE, OSREDNJESLOVENSKE IN ZASAVSKE STATISTIČNE REGIJE TER OBČIN JUGOVZHODNE SLOVENIJE: RIBNICA, SODRAŽICA, LOŠKI POTOK, KOČEVJE, OSILNICA IN KOSTEL</a:t>
                      </a:r>
                      <a:endParaRPr lang="sl-SI" sz="800" dirty="0" smtClean="0">
                        <a:effectLst/>
                      </a:endParaRPr>
                    </a:p>
                    <a:p>
                      <a:pPr indent="450215" algn="just">
                        <a:lnSpc>
                          <a:spcPct val="107000"/>
                        </a:lnSpc>
                        <a:spcAft>
                          <a:spcPts val="0"/>
                        </a:spcAft>
                        <a:tabLst>
                          <a:tab pos="450215" algn="l"/>
                        </a:tabLst>
                      </a:pPr>
                      <a:r>
                        <a:rPr lang="sl-SI" sz="700" dirty="0" smtClean="0">
                          <a:effectLst/>
                        </a:rPr>
                        <a:t>(na podlagi drugega odstavka 7. člena Pravilnika o šolskem koledarju za osnovne šole)</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2905362719"/>
                  </a:ext>
                </a:extLst>
              </a:tr>
              <a:tr h="128918">
                <a:tc>
                  <a:txBody>
                    <a:bodyPr/>
                    <a:lstStyle/>
                    <a:p>
                      <a:pPr indent="450215" algn="just">
                        <a:lnSpc>
                          <a:spcPct val="107000"/>
                        </a:lnSpc>
                        <a:spcAft>
                          <a:spcPts val="0"/>
                        </a:spcAft>
                        <a:tabLst>
                          <a:tab pos="450215" algn="l"/>
                        </a:tabLst>
                      </a:pPr>
                      <a:r>
                        <a:rPr lang="sl-SI" sz="600" dirty="0">
                          <a:effectLst/>
                        </a:rPr>
                        <a:t>27. 4</a:t>
                      </a:r>
                      <a:r>
                        <a:rPr lang="sl-SI" sz="600" dirty="0" smtClean="0">
                          <a:effectLst/>
                        </a:rPr>
                        <a:t>.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dirty="0">
                          <a:effectLst/>
                        </a:rPr>
                        <a:t>DAN UPORA PROTI OKUPATORJU</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651100201"/>
                  </a:ext>
                </a:extLst>
              </a:tr>
              <a:tr h="242535">
                <a:tc>
                  <a:txBody>
                    <a:bodyPr/>
                    <a:lstStyle/>
                    <a:p>
                      <a:pPr indent="450215" algn="just">
                        <a:lnSpc>
                          <a:spcPct val="107000"/>
                        </a:lnSpc>
                        <a:spcAft>
                          <a:spcPts val="0"/>
                        </a:spcAft>
                        <a:tabLst>
                          <a:tab pos="450215" algn="l"/>
                        </a:tabLst>
                      </a:pPr>
                      <a:r>
                        <a:rPr lang="sl-SI" sz="600" dirty="0">
                          <a:effectLst/>
                        </a:rPr>
                        <a:t>27. 4. – 2. 5</a:t>
                      </a:r>
                      <a:r>
                        <a:rPr lang="sl-SI" sz="600" dirty="0" smtClean="0">
                          <a:effectLst/>
                        </a:rPr>
                        <a:t>.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dirty="0">
                          <a:effectLst/>
                        </a:rPr>
                        <a:t>PRVOMAJSKE POČITNICE</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2782130795"/>
                  </a:ext>
                </a:extLst>
              </a:tr>
              <a:tr h="128918">
                <a:tc>
                  <a:txBody>
                    <a:bodyPr/>
                    <a:lstStyle/>
                    <a:p>
                      <a:pPr indent="450215" algn="just">
                        <a:lnSpc>
                          <a:spcPct val="107000"/>
                        </a:lnSpc>
                        <a:spcAft>
                          <a:spcPts val="0"/>
                        </a:spcAft>
                        <a:tabLst>
                          <a:tab pos="450215" algn="l"/>
                        </a:tabLst>
                      </a:pPr>
                      <a:r>
                        <a:rPr lang="sl-SI" sz="600" dirty="0">
                          <a:effectLst/>
                        </a:rPr>
                        <a:t>1. 5. – 2. 5</a:t>
                      </a:r>
                      <a:r>
                        <a:rPr lang="sl-SI" sz="600" dirty="0" smtClean="0">
                          <a:effectLst/>
                        </a:rPr>
                        <a:t>.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PRAZNIK DELA</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124478452"/>
                  </a:ext>
                </a:extLst>
              </a:tr>
              <a:tr h="242535">
                <a:tc>
                  <a:txBody>
                    <a:bodyPr/>
                    <a:lstStyle/>
                    <a:p>
                      <a:pPr indent="450215" algn="just">
                        <a:lnSpc>
                          <a:spcPct val="107000"/>
                        </a:lnSpc>
                        <a:spcAft>
                          <a:spcPts val="0"/>
                        </a:spcAft>
                        <a:tabLst>
                          <a:tab pos="450215" algn="l"/>
                        </a:tabLst>
                      </a:pPr>
                      <a:r>
                        <a:rPr lang="sl-SI" sz="600" dirty="0">
                          <a:effectLst/>
                        </a:rPr>
                        <a:t>15. 6</a:t>
                      </a:r>
                      <a:r>
                        <a:rPr lang="sl-SI" sz="600" dirty="0" smtClean="0">
                          <a:effectLst/>
                        </a:rPr>
                        <a:t>.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ZAKLJUČEK 2. OCENJEVALNEGA OBDOBJA ZA UČENCE 9. RAZREDA; RAZDELITEV SPRIČEVAL IN OBVESTIL</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2882384297"/>
                  </a:ext>
                </a:extLst>
              </a:tr>
              <a:tr h="252222">
                <a:tc>
                  <a:txBody>
                    <a:bodyPr/>
                    <a:lstStyle/>
                    <a:p>
                      <a:pPr indent="450215" algn="just">
                        <a:lnSpc>
                          <a:spcPct val="107000"/>
                        </a:lnSpc>
                        <a:spcAft>
                          <a:spcPts val="0"/>
                        </a:spcAft>
                        <a:tabLst>
                          <a:tab pos="450215" algn="l"/>
                        </a:tabLst>
                      </a:pPr>
                      <a:r>
                        <a:rPr lang="sl-SI" sz="600" dirty="0">
                          <a:effectLst/>
                        </a:rPr>
                        <a:t>23. 6</a:t>
                      </a:r>
                      <a:r>
                        <a:rPr lang="sl-SI" sz="600" dirty="0" smtClean="0">
                          <a:effectLst/>
                        </a:rPr>
                        <a:t>.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dirty="0">
                          <a:effectLst/>
                        </a:rPr>
                        <a:t>ZAKLJUČEK 2. OCENJEVALNEGA OBDOBJA ZA UČENCE OD 1. DO 8. RAZREDA; RAZDELITEV SPRIČEVAL IN OBVESTIL</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762955874"/>
                  </a:ext>
                </a:extLst>
              </a:tr>
              <a:tr h="128918">
                <a:tc>
                  <a:txBody>
                    <a:bodyPr/>
                    <a:lstStyle/>
                    <a:p>
                      <a:pPr indent="450215" algn="just">
                        <a:lnSpc>
                          <a:spcPct val="107000"/>
                        </a:lnSpc>
                        <a:spcAft>
                          <a:spcPts val="0"/>
                        </a:spcAft>
                        <a:tabLst>
                          <a:tab pos="450215" algn="l"/>
                        </a:tabLst>
                      </a:pPr>
                      <a:r>
                        <a:rPr lang="sl-SI" sz="600" dirty="0">
                          <a:effectLst/>
                        </a:rPr>
                        <a:t>25. 6</a:t>
                      </a:r>
                      <a:r>
                        <a:rPr lang="sl-SI" sz="600" dirty="0" smtClean="0">
                          <a:effectLst/>
                        </a:rPr>
                        <a:t>.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a:effectLst/>
                        </a:rPr>
                        <a:t>DAN DRŽAVNOSTI</a:t>
                      </a:r>
                      <a:endParaRPr lang="sl-SI"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4042425741"/>
                  </a:ext>
                </a:extLst>
              </a:tr>
              <a:tr h="242535">
                <a:tc>
                  <a:txBody>
                    <a:bodyPr/>
                    <a:lstStyle/>
                    <a:p>
                      <a:pPr indent="450215" algn="just">
                        <a:lnSpc>
                          <a:spcPct val="107000"/>
                        </a:lnSpc>
                        <a:spcAft>
                          <a:spcPts val="0"/>
                        </a:spcAft>
                        <a:tabLst>
                          <a:tab pos="450215" algn="l"/>
                        </a:tabLst>
                      </a:pPr>
                      <a:r>
                        <a:rPr lang="sl-SI" sz="600" dirty="0">
                          <a:effectLst/>
                        </a:rPr>
                        <a:t>26. 6. – 31. 8</a:t>
                      </a:r>
                      <a:r>
                        <a:rPr lang="sl-SI" sz="600" dirty="0" smtClean="0">
                          <a:effectLst/>
                        </a:rPr>
                        <a:t>. 2023</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tc>
                  <a:txBody>
                    <a:bodyPr/>
                    <a:lstStyle/>
                    <a:p>
                      <a:pPr indent="450215" algn="just">
                        <a:lnSpc>
                          <a:spcPct val="107000"/>
                        </a:lnSpc>
                        <a:spcAft>
                          <a:spcPts val="0"/>
                        </a:spcAft>
                        <a:tabLst>
                          <a:tab pos="450215" algn="l"/>
                        </a:tabLst>
                      </a:pPr>
                      <a:r>
                        <a:rPr lang="sl-SI" sz="600" dirty="0">
                          <a:effectLst/>
                        </a:rPr>
                        <a:t>POLETNE POČITNICE</a:t>
                      </a:r>
                      <a:endParaRPr lang="sl-SI"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49" marR="25649" marT="0" marB="0" anchor="ctr"/>
                </a:tc>
                <a:extLst>
                  <a:ext uri="{0D108BD9-81ED-4DB2-BD59-A6C34878D82A}">
                    <a16:rowId xmlns:a16="http://schemas.microsoft.com/office/drawing/2014/main" val="3892246057"/>
                  </a:ext>
                </a:extLst>
              </a:tr>
            </a:tbl>
          </a:graphicData>
        </a:graphic>
      </p:graphicFrame>
    </p:spTree>
    <p:extLst>
      <p:ext uri="{BB962C8B-B14F-4D97-AF65-F5344CB8AC3E}">
        <p14:creationId xmlns:p14="http://schemas.microsoft.com/office/powerpoint/2010/main" val="654066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2200</TotalTime>
  <Words>6090</Words>
  <Application>Microsoft Office PowerPoint</Application>
  <PresentationFormat>Diaprojekcija na zaslonu (16:9)</PresentationFormat>
  <Paragraphs>1624</Paragraphs>
  <Slides>58</Slides>
  <Notes>33</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58</vt:i4>
      </vt:variant>
    </vt:vector>
  </HeadingPairs>
  <TitlesOfParts>
    <vt:vector size="65" baseType="lpstr">
      <vt:lpstr>Arial</vt:lpstr>
      <vt:lpstr>Calibri</vt:lpstr>
      <vt:lpstr>Mali</vt:lpstr>
      <vt:lpstr>Nunito</vt:lpstr>
      <vt:lpstr>Tahoma</vt:lpstr>
      <vt:lpstr>Times New Roman</vt:lpstr>
      <vt:lpstr>Ely template</vt:lpstr>
      <vt:lpstr>Osnovna šola Miroslava Vilharja Postojna </vt:lpstr>
      <vt:lpstr>PowerPointova predstavitev</vt:lpstr>
      <vt:lpstr>PowerPointova predstavitev</vt:lpstr>
      <vt:lpstr>PowerPointova predstavitev</vt:lpstr>
      <vt:lpstr>PowerPointova predstavitev</vt:lpstr>
      <vt:lpstr>uradne ure:  PONEDELJEK – PETEK  7.45 – 8.15  12.30 – 14.00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Mateja Veber</dc:creator>
  <cp:lastModifiedBy>Mateja Modrijan</cp:lastModifiedBy>
  <cp:revision>199</cp:revision>
  <dcterms:modified xsi:type="dcterms:W3CDTF">2023-04-20T08:02:16Z</dcterms:modified>
</cp:coreProperties>
</file>